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32"/>
  </p:notesMasterIdLst>
  <p:sldIdLst>
    <p:sldId id="256" r:id="rId2"/>
    <p:sldId id="295" r:id="rId3"/>
    <p:sldId id="308" r:id="rId4"/>
    <p:sldId id="309" r:id="rId5"/>
    <p:sldId id="310" r:id="rId6"/>
    <p:sldId id="311" r:id="rId7"/>
    <p:sldId id="312" r:id="rId8"/>
    <p:sldId id="313" r:id="rId9"/>
    <p:sldId id="314" r:id="rId10"/>
    <p:sldId id="315" r:id="rId11"/>
    <p:sldId id="316" r:id="rId12"/>
    <p:sldId id="317" r:id="rId13"/>
    <p:sldId id="318" r:id="rId14"/>
    <p:sldId id="319" r:id="rId15"/>
    <p:sldId id="321" r:id="rId16"/>
    <p:sldId id="304" r:id="rId17"/>
    <p:sldId id="305" r:id="rId18"/>
    <p:sldId id="306" r:id="rId19"/>
    <p:sldId id="322" r:id="rId20"/>
    <p:sldId id="323" r:id="rId21"/>
    <p:sldId id="320" r:id="rId22"/>
    <p:sldId id="257" r:id="rId23"/>
    <p:sldId id="324" r:id="rId24"/>
    <p:sldId id="325" r:id="rId25"/>
    <p:sldId id="326" r:id="rId26"/>
    <p:sldId id="261" r:id="rId27"/>
    <p:sldId id="300" r:id="rId28"/>
    <p:sldId id="301" r:id="rId29"/>
    <p:sldId id="302" r:id="rId30"/>
    <p:sldId id="293" r:id="rId31"/>
  </p:sldIdLst>
  <p:sldSz cx="9144000" cy="5143500" type="screen16x9"/>
  <p:notesSz cx="6858000" cy="9144000"/>
  <p:embeddedFontLst>
    <p:embeddedFont>
      <p:font typeface="Nixie One" panose="020B0604020202020204" charset="0"/>
      <p:regular r:id="rId33"/>
    </p:embeddedFont>
    <p:embeddedFont>
      <p:font typeface="Roboto Slab" panose="020B0604020202020204" charset="0"/>
      <p:regular r:id="rId34"/>
      <p:bold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CEBAF2-A0B9-41F5-855D-340B4F70AB4A}">
  <a:tblStyle styleId="{98CEBAF2-A0B9-41F5-855D-340B4F70AB4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0ED7BB8-C791-43B9-B544-FB8657F4FD4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914" y="8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48285938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6425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1010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2819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9544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5"/>
        <p:cNvGrpSpPr/>
        <p:nvPr/>
      </p:nvGrpSpPr>
      <p:grpSpPr>
        <a:xfrm>
          <a:off x="0" y="0"/>
          <a:ext cx="0" cy="0"/>
          <a:chOff x="0" y="0"/>
          <a:chExt cx="0" cy="0"/>
        </a:xfrm>
      </p:grpSpPr>
      <p:sp>
        <p:nvSpPr>
          <p:cNvPr id="1626" name="Google Shape;1626;g1470e89c18_8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7" name="Google Shape;1627;g1470e89c18_8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822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16047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4890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7335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1768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08337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87096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02300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86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10" name="Google Shape;10;p2"/>
          <p:cNvSpPr/>
          <p:nvPr/>
        </p:nvSpPr>
        <p:spPr>
          <a:xfrm>
            <a:off x="0" y="4288500"/>
            <a:ext cx="9144000" cy="24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0" y="0"/>
            <a:ext cx="91440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12" name="Google Shape;12;p2"/>
          <p:cNvSpPr/>
          <p:nvPr/>
        </p:nvSpPr>
        <p:spPr>
          <a:xfrm>
            <a:off x="0" y="4493605"/>
            <a:ext cx="91440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0" y="4584075"/>
            <a:ext cx="91440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txBox="1">
            <a:spLocks noGrp="1"/>
          </p:cNvSpPr>
          <p:nvPr>
            <p:ph type="ctrTitle"/>
          </p:nvPr>
        </p:nvSpPr>
        <p:spPr>
          <a:xfrm>
            <a:off x="685800" y="2601425"/>
            <a:ext cx="5810400" cy="1159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2"/>
        <p:cNvGrpSpPr/>
        <p:nvPr/>
      </p:nvGrpSpPr>
      <p:grpSpPr>
        <a:xfrm>
          <a:off x="0" y="0"/>
          <a:ext cx="0" cy="0"/>
          <a:chOff x="0" y="0"/>
          <a:chExt cx="0" cy="0"/>
        </a:xfrm>
      </p:grpSpPr>
      <p:sp>
        <p:nvSpPr>
          <p:cNvPr id="33" name="Google Shape;33;p5"/>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34" name="Google Shape;34;p5"/>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5"/>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39" name="Google Shape;39;p5"/>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0" name="Google Shape;40;p5"/>
          <p:cNvSpPr txBox="1">
            <a:spLocks noGrp="1"/>
          </p:cNvSpPr>
          <p:nvPr>
            <p:ph type="body" idx="1"/>
          </p:nvPr>
        </p:nvSpPr>
        <p:spPr>
          <a:xfrm>
            <a:off x="1146025" y="1767275"/>
            <a:ext cx="7540800" cy="3158700"/>
          </a:xfrm>
          <a:prstGeom prst="rect">
            <a:avLst/>
          </a:prstGeom>
        </p:spPr>
        <p:txBody>
          <a:bodyPr spcFirstLastPara="1" wrap="square" lIns="91425" tIns="91425" rIns="91425" bIns="91425" anchor="t" anchorCtr="0">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41" name="Google Shape;41;p5"/>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2"/>
        <p:cNvGrpSpPr/>
        <p:nvPr/>
      </p:nvGrpSpPr>
      <p:grpSpPr>
        <a:xfrm>
          <a:off x="0" y="0"/>
          <a:ext cx="0" cy="0"/>
          <a:chOff x="0" y="0"/>
          <a:chExt cx="0" cy="0"/>
        </a:xfrm>
      </p:grpSpPr>
      <p:sp>
        <p:nvSpPr>
          <p:cNvPr id="43" name="Google Shape;43;p6"/>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44" name="Google Shape;44;p6"/>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6"/>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6"/>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6"/>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49" name="Google Shape;49;p6"/>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50" name="Google Shape;50;p6"/>
          <p:cNvSpPr txBox="1">
            <a:spLocks noGrp="1"/>
          </p:cNvSpPr>
          <p:nvPr>
            <p:ph type="body" idx="1"/>
          </p:nvPr>
        </p:nvSpPr>
        <p:spPr>
          <a:xfrm>
            <a:off x="1146025" y="1767275"/>
            <a:ext cx="3660300" cy="3158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51" name="Google Shape;51;p6"/>
          <p:cNvSpPr txBox="1">
            <a:spLocks noGrp="1"/>
          </p:cNvSpPr>
          <p:nvPr>
            <p:ph type="body" idx="2"/>
          </p:nvPr>
        </p:nvSpPr>
        <p:spPr>
          <a:xfrm>
            <a:off x="5026623" y="1767275"/>
            <a:ext cx="3660300" cy="3158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52" name="Google Shape;52;p6"/>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style A">
  <p:cSld name="BLANK_1_1">
    <p:bg>
      <p:bgPr>
        <a:solidFill>
          <a:schemeClr val="accent4"/>
        </a:solidFill>
        <a:effectLst/>
      </p:bgPr>
    </p:bg>
    <p:spTree>
      <p:nvGrpSpPr>
        <p:cNvPr id="1" name="Shape 89"/>
        <p:cNvGrpSpPr/>
        <p:nvPr/>
      </p:nvGrpSpPr>
      <p:grpSpPr>
        <a:xfrm>
          <a:off x="0" y="0"/>
          <a:ext cx="0" cy="0"/>
          <a:chOff x="0" y="0"/>
          <a:chExt cx="0" cy="0"/>
        </a:xfrm>
      </p:grpSpPr>
      <p:sp>
        <p:nvSpPr>
          <p:cNvPr id="90" name="Google Shape;90;p11"/>
          <p:cNvSpPr/>
          <p:nvPr/>
        </p:nvSpPr>
        <p:spPr>
          <a:xfrm>
            <a:off x="0" y="0"/>
            <a:ext cx="91440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91" name="Google Shape;91;p11"/>
          <p:cNvSpPr/>
          <p:nvPr/>
        </p:nvSpPr>
        <p:spPr>
          <a:xfrm>
            <a:off x="0" y="500625"/>
            <a:ext cx="9144000" cy="732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1"/>
          <p:cNvSpPr/>
          <p:nvPr/>
        </p:nvSpPr>
        <p:spPr>
          <a:xfrm>
            <a:off x="0" y="3962800"/>
            <a:ext cx="9144000" cy="370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1"/>
          <p:cNvSpPr/>
          <p:nvPr/>
        </p:nvSpPr>
        <p:spPr>
          <a:xfrm>
            <a:off x="0" y="4333125"/>
            <a:ext cx="9144000" cy="8103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1"/>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style B">
  <p:cSld name="BLANK_1_1_1">
    <p:bg>
      <p:bgPr>
        <a:solidFill>
          <a:schemeClr val="accent1"/>
        </a:solidFill>
        <a:effectLst/>
      </p:bgPr>
    </p:bg>
    <p:spTree>
      <p:nvGrpSpPr>
        <p:cNvPr id="1" name="Shape 95"/>
        <p:cNvGrpSpPr/>
        <p:nvPr/>
      </p:nvGrpSpPr>
      <p:grpSpPr>
        <a:xfrm>
          <a:off x="0" y="0"/>
          <a:ext cx="0" cy="0"/>
          <a:chOff x="0" y="0"/>
          <a:chExt cx="0" cy="0"/>
        </a:xfrm>
      </p:grpSpPr>
      <p:sp>
        <p:nvSpPr>
          <p:cNvPr id="96" name="Google Shape;96;p12"/>
          <p:cNvSpPr/>
          <p:nvPr/>
        </p:nvSpPr>
        <p:spPr>
          <a:xfrm>
            <a:off x="0" y="4294550"/>
            <a:ext cx="9144000" cy="2412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2"/>
          <p:cNvSpPr/>
          <p:nvPr/>
        </p:nvSpPr>
        <p:spPr>
          <a:xfrm>
            <a:off x="0" y="0"/>
            <a:ext cx="91440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98" name="Google Shape;98;p12"/>
          <p:cNvSpPr/>
          <p:nvPr/>
        </p:nvSpPr>
        <p:spPr>
          <a:xfrm>
            <a:off x="0" y="4493605"/>
            <a:ext cx="91440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2"/>
          <p:cNvSpPr/>
          <p:nvPr/>
        </p:nvSpPr>
        <p:spPr>
          <a:xfrm>
            <a:off x="0" y="4584075"/>
            <a:ext cx="91440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2"/>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userDrawn="1">
  <p:cSld name="1_Title + 2 columns">
    <p:bg>
      <p:bgPr>
        <a:solidFill>
          <a:schemeClr val="bg1"/>
        </a:solidFill>
        <a:effectLst/>
      </p:bgPr>
    </p:bg>
    <p:spTree>
      <p:nvGrpSpPr>
        <p:cNvPr id="1" name="Shape 51"/>
        <p:cNvGrpSpPr/>
        <p:nvPr/>
      </p:nvGrpSpPr>
      <p:grpSpPr>
        <a:xfrm>
          <a:off x="0" y="0"/>
          <a:ext cx="0" cy="0"/>
          <a:chOff x="0" y="0"/>
          <a:chExt cx="0" cy="0"/>
        </a:xfrm>
      </p:grpSpPr>
      <p:sp>
        <p:nvSpPr>
          <p:cNvPr id="53" name="Google Shape;53;p7"/>
          <p:cNvSpPr/>
          <p:nvPr/>
        </p:nvSpPr>
        <p:spPr>
          <a:xfrm>
            <a:off x="742039" y="1530586"/>
            <a:ext cx="1494925" cy="907315"/>
          </a:xfrm>
          <a:custGeom>
            <a:avLst/>
            <a:gdLst/>
            <a:ahLst/>
            <a:cxnLst/>
            <a:rect l="l" t="t" r="r" b="b"/>
            <a:pathLst>
              <a:path w="15412" h="9354" extrusionOk="0">
                <a:moveTo>
                  <a:pt x="6224" y="1"/>
                </a:moveTo>
                <a:lnTo>
                  <a:pt x="5800" y="19"/>
                </a:lnTo>
                <a:lnTo>
                  <a:pt x="5377" y="75"/>
                </a:lnTo>
                <a:lnTo>
                  <a:pt x="4972" y="148"/>
                </a:lnTo>
                <a:lnTo>
                  <a:pt x="4659" y="240"/>
                </a:lnTo>
                <a:lnTo>
                  <a:pt x="4346" y="332"/>
                </a:lnTo>
                <a:lnTo>
                  <a:pt x="4051" y="424"/>
                </a:lnTo>
                <a:lnTo>
                  <a:pt x="3775" y="553"/>
                </a:lnTo>
                <a:lnTo>
                  <a:pt x="3517" y="682"/>
                </a:lnTo>
                <a:lnTo>
                  <a:pt x="3260" y="829"/>
                </a:lnTo>
                <a:lnTo>
                  <a:pt x="3020" y="977"/>
                </a:lnTo>
                <a:lnTo>
                  <a:pt x="2781" y="1142"/>
                </a:lnTo>
                <a:lnTo>
                  <a:pt x="2560" y="1308"/>
                </a:lnTo>
                <a:lnTo>
                  <a:pt x="2357" y="1474"/>
                </a:lnTo>
                <a:lnTo>
                  <a:pt x="2155" y="1658"/>
                </a:lnTo>
                <a:lnTo>
                  <a:pt x="1971" y="1842"/>
                </a:lnTo>
                <a:lnTo>
                  <a:pt x="1621" y="2247"/>
                </a:lnTo>
                <a:lnTo>
                  <a:pt x="1308" y="2652"/>
                </a:lnTo>
                <a:lnTo>
                  <a:pt x="1050" y="3057"/>
                </a:lnTo>
                <a:lnTo>
                  <a:pt x="811" y="3462"/>
                </a:lnTo>
                <a:lnTo>
                  <a:pt x="608" y="3867"/>
                </a:lnTo>
                <a:lnTo>
                  <a:pt x="424" y="4254"/>
                </a:lnTo>
                <a:lnTo>
                  <a:pt x="295" y="4622"/>
                </a:lnTo>
                <a:lnTo>
                  <a:pt x="166" y="4954"/>
                </a:lnTo>
                <a:lnTo>
                  <a:pt x="1" y="5524"/>
                </a:lnTo>
                <a:lnTo>
                  <a:pt x="10735" y="3628"/>
                </a:lnTo>
                <a:lnTo>
                  <a:pt x="10735" y="3628"/>
                </a:lnTo>
                <a:lnTo>
                  <a:pt x="166" y="6353"/>
                </a:lnTo>
                <a:lnTo>
                  <a:pt x="535" y="6795"/>
                </a:lnTo>
                <a:lnTo>
                  <a:pt x="792" y="7053"/>
                </a:lnTo>
                <a:lnTo>
                  <a:pt x="1069" y="7329"/>
                </a:lnTo>
                <a:lnTo>
                  <a:pt x="1382" y="7605"/>
                </a:lnTo>
                <a:lnTo>
                  <a:pt x="1731" y="7899"/>
                </a:lnTo>
                <a:lnTo>
                  <a:pt x="2118" y="8176"/>
                </a:lnTo>
                <a:lnTo>
                  <a:pt x="2542" y="8433"/>
                </a:lnTo>
                <a:lnTo>
                  <a:pt x="2983" y="8691"/>
                </a:lnTo>
                <a:lnTo>
                  <a:pt x="3462" y="8894"/>
                </a:lnTo>
                <a:lnTo>
                  <a:pt x="3720" y="9004"/>
                </a:lnTo>
                <a:lnTo>
                  <a:pt x="3978" y="9078"/>
                </a:lnTo>
                <a:lnTo>
                  <a:pt x="4235" y="9151"/>
                </a:lnTo>
                <a:lnTo>
                  <a:pt x="4512" y="9225"/>
                </a:lnTo>
                <a:lnTo>
                  <a:pt x="4806" y="9280"/>
                </a:lnTo>
                <a:lnTo>
                  <a:pt x="5082" y="9317"/>
                </a:lnTo>
                <a:lnTo>
                  <a:pt x="5377" y="9336"/>
                </a:lnTo>
                <a:lnTo>
                  <a:pt x="5672" y="9354"/>
                </a:lnTo>
                <a:lnTo>
                  <a:pt x="5985" y="9336"/>
                </a:lnTo>
                <a:lnTo>
                  <a:pt x="6298" y="9317"/>
                </a:lnTo>
                <a:lnTo>
                  <a:pt x="6611" y="9280"/>
                </a:lnTo>
                <a:lnTo>
                  <a:pt x="6942" y="9207"/>
                </a:lnTo>
                <a:lnTo>
                  <a:pt x="7347" y="9115"/>
                </a:lnTo>
                <a:lnTo>
                  <a:pt x="7752" y="8986"/>
                </a:lnTo>
                <a:lnTo>
                  <a:pt x="8139" y="8838"/>
                </a:lnTo>
                <a:lnTo>
                  <a:pt x="8544" y="8654"/>
                </a:lnTo>
                <a:lnTo>
                  <a:pt x="8930" y="8470"/>
                </a:lnTo>
                <a:lnTo>
                  <a:pt x="9317" y="8249"/>
                </a:lnTo>
                <a:lnTo>
                  <a:pt x="9704" y="8028"/>
                </a:lnTo>
                <a:lnTo>
                  <a:pt x="10072" y="7789"/>
                </a:lnTo>
                <a:lnTo>
                  <a:pt x="10440" y="7531"/>
                </a:lnTo>
                <a:lnTo>
                  <a:pt x="10808" y="7273"/>
                </a:lnTo>
                <a:lnTo>
                  <a:pt x="11158" y="6997"/>
                </a:lnTo>
                <a:lnTo>
                  <a:pt x="11508" y="6721"/>
                </a:lnTo>
                <a:lnTo>
                  <a:pt x="12171" y="6150"/>
                </a:lnTo>
                <a:lnTo>
                  <a:pt x="12797" y="5561"/>
                </a:lnTo>
                <a:lnTo>
                  <a:pt x="13349" y="5009"/>
                </a:lnTo>
                <a:lnTo>
                  <a:pt x="13865" y="4456"/>
                </a:lnTo>
                <a:lnTo>
                  <a:pt x="14325" y="3959"/>
                </a:lnTo>
                <a:lnTo>
                  <a:pt x="14693" y="3517"/>
                </a:lnTo>
                <a:lnTo>
                  <a:pt x="15227" y="2873"/>
                </a:lnTo>
                <a:lnTo>
                  <a:pt x="15411" y="2615"/>
                </a:lnTo>
                <a:lnTo>
                  <a:pt x="15154" y="2486"/>
                </a:lnTo>
                <a:lnTo>
                  <a:pt x="14399" y="2100"/>
                </a:lnTo>
                <a:lnTo>
                  <a:pt x="13865" y="1860"/>
                </a:lnTo>
                <a:lnTo>
                  <a:pt x="13239" y="1603"/>
                </a:lnTo>
                <a:lnTo>
                  <a:pt x="12558" y="1327"/>
                </a:lnTo>
                <a:lnTo>
                  <a:pt x="11803" y="1032"/>
                </a:lnTo>
                <a:lnTo>
                  <a:pt x="11011" y="774"/>
                </a:lnTo>
                <a:lnTo>
                  <a:pt x="10164" y="535"/>
                </a:lnTo>
                <a:lnTo>
                  <a:pt x="9741" y="406"/>
                </a:lnTo>
                <a:lnTo>
                  <a:pt x="9299" y="314"/>
                </a:lnTo>
                <a:lnTo>
                  <a:pt x="8857" y="222"/>
                </a:lnTo>
                <a:lnTo>
                  <a:pt x="8415" y="148"/>
                </a:lnTo>
                <a:lnTo>
                  <a:pt x="7973" y="75"/>
                </a:lnTo>
                <a:lnTo>
                  <a:pt x="7531" y="38"/>
                </a:lnTo>
                <a:lnTo>
                  <a:pt x="708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7"/>
          <p:cNvSpPr/>
          <p:nvPr/>
        </p:nvSpPr>
        <p:spPr>
          <a:xfrm rot="758744">
            <a:off x="44759" y="1801190"/>
            <a:ext cx="582376" cy="869781"/>
          </a:xfrm>
          <a:custGeom>
            <a:avLst/>
            <a:gdLst/>
            <a:ahLst/>
            <a:cxnLst/>
            <a:rect l="l" t="t" r="r" b="b"/>
            <a:pathLst>
              <a:path w="6004" h="8967" extrusionOk="0">
                <a:moveTo>
                  <a:pt x="4383" y="0"/>
                </a:moveTo>
                <a:lnTo>
                  <a:pt x="4015" y="19"/>
                </a:lnTo>
                <a:lnTo>
                  <a:pt x="3757" y="56"/>
                </a:lnTo>
                <a:lnTo>
                  <a:pt x="3481" y="93"/>
                </a:lnTo>
                <a:lnTo>
                  <a:pt x="3168" y="166"/>
                </a:lnTo>
                <a:lnTo>
                  <a:pt x="2836" y="258"/>
                </a:lnTo>
                <a:lnTo>
                  <a:pt x="2486" y="387"/>
                </a:lnTo>
                <a:lnTo>
                  <a:pt x="2137" y="534"/>
                </a:lnTo>
                <a:lnTo>
                  <a:pt x="1787" y="737"/>
                </a:lnTo>
                <a:lnTo>
                  <a:pt x="1621" y="847"/>
                </a:lnTo>
                <a:lnTo>
                  <a:pt x="1455" y="958"/>
                </a:lnTo>
                <a:lnTo>
                  <a:pt x="1290" y="1087"/>
                </a:lnTo>
                <a:lnTo>
                  <a:pt x="1142" y="1234"/>
                </a:lnTo>
                <a:lnTo>
                  <a:pt x="995" y="1400"/>
                </a:lnTo>
                <a:lnTo>
                  <a:pt x="848" y="1565"/>
                </a:lnTo>
                <a:lnTo>
                  <a:pt x="719" y="1750"/>
                </a:lnTo>
                <a:lnTo>
                  <a:pt x="590" y="1934"/>
                </a:lnTo>
                <a:lnTo>
                  <a:pt x="480" y="2155"/>
                </a:lnTo>
                <a:lnTo>
                  <a:pt x="369" y="2376"/>
                </a:lnTo>
                <a:lnTo>
                  <a:pt x="277" y="2615"/>
                </a:lnTo>
                <a:lnTo>
                  <a:pt x="203" y="2854"/>
                </a:lnTo>
                <a:lnTo>
                  <a:pt x="148" y="3112"/>
                </a:lnTo>
                <a:lnTo>
                  <a:pt x="93" y="3370"/>
                </a:lnTo>
                <a:lnTo>
                  <a:pt x="56" y="3628"/>
                </a:lnTo>
                <a:lnTo>
                  <a:pt x="19" y="3904"/>
                </a:lnTo>
                <a:lnTo>
                  <a:pt x="1" y="4456"/>
                </a:lnTo>
                <a:lnTo>
                  <a:pt x="1" y="5008"/>
                </a:lnTo>
                <a:lnTo>
                  <a:pt x="38" y="5542"/>
                </a:lnTo>
                <a:lnTo>
                  <a:pt x="93" y="6076"/>
                </a:lnTo>
                <a:lnTo>
                  <a:pt x="185" y="6592"/>
                </a:lnTo>
                <a:lnTo>
                  <a:pt x="277" y="7089"/>
                </a:lnTo>
                <a:lnTo>
                  <a:pt x="369" y="7531"/>
                </a:lnTo>
                <a:lnTo>
                  <a:pt x="553" y="8286"/>
                </a:lnTo>
                <a:lnTo>
                  <a:pt x="701" y="8783"/>
                </a:lnTo>
                <a:lnTo>
                  <a:pt x="756" y="8967"/>
                </a:lnTo>
                <a:lnTo>
                  <a:pt x="940" y="8875"/>
                </a:lnTo>
                <a:lnTo>
                  <a:pt x="1400" y="8636"/>
                </a:lnTo>
                <a:lnTo>
                  <a:pt x="2063" y="8249"/>
                </a:lnTo>
                <a:lnTo>
                  <a:pt x="2450" y="7991"/>
                </a:lnTo>
                <a:lnTo>
                  <a:pt x="2855" y="7715"/>
                </a:lnTo>
                <a:lnTo>
                  <a:pt x="3278" y="7420"/>
                </a:lnTo>
                <a:lnTo>
                  <a:pt x="3702" y="7089"/>
                </a:lnTo>
                <a:lnTo>
                  <a:pt x="4125" y="6721"/>
                </a:lnTo>
                <a:lnTo>
                  <a:pt x="4512" y="6334"/>
                </a:lnTo>
                <a:lnTo>
                  <a:pt x="4880" y="5947"/>
                </a:lnTo>
                <a:lnTo>
                  <a:pt x="5064" y="5727"/>
                </a:lnTo>
                <a:lnTo>
                  <a:pt x="5211" y="5524"/>
                </a:lnTo>
                <a:lnTo>
                  <a:pt x="5359" y="5303"/>
                </a:lnTo>
                <a:lnTo>
                  <a:pt x="5506" y="5082"/>
                </a:lnTo>
                <a:lnTo>
                  <a:pt x="5616" y="4843"/>
                </a:lnTo>
                <a:lnTo>
                  <a:pt x="5727" y="4622"/>
                </a:lnTo>
                <a:lnTo>
                  <a:pt x="5819" y="4382"/>
                </a:lnTo>
                <a:lnTo>
                  <a:pt x="5893" y="4162"/>
                </a:lnTo>
                <a:lnTo>
                  <a:pt x="5929" y="3941"/>
                </a:lnTo>
                <a:lnTo>
                  <a:pt x="5966" y="3701"/>
                </a:lnTo>
                <a:lnTo>
                  <a:pt x="6003" y="3499"/>
                </a:lnTo>
                <a:lnTo>
                  <a:pt x="6003" y="3278"/>
                </a:lnTo>
                <a:lnTo>
                  <a:pt x="6003" y="3057"/>
                </a:lnTo>
                <a:lnTo>
                  <a:pt x="5985" y="2854"/>
                </a:lnTo>
                <a:lnTo>
                  <a:pt x="5948" y="2652"/>
                </a:lnTo>
                <a:lnTo>
                  <a:pt x="5911" y="2449"/>
                </a:lnTo>
                <a:lnTo>
                  <a:pt x="5801" y="2063"/>
                </a:lnTo>
                <a:lnTo>
                  <a:pt x="5672" y="1713"/>
                </a:lnTo>
                <a:lnTo>
                  <a:pt x="5506" y="1381"/>
                </a:lnTo>
                <a:lnTo>
                  <a:pt x="5340" y="1087"/>
                </a:lnTo>
                <a:lnTo>
                  <a:pt x="5175" y="811"/>
                </a:lnTo>
                <a:lnTo>
                  <a:pt x="5009" y="571"/>
                </a:lnTo>
                <a:lnTo>
                  <a:pt x="4843" y="369"/>
                </a:lnTo>
                <a:lnTo>
                  <a:pt x="4604" y="93"/>
                </a:lnTo>
                <a:lnTo>
                  <a:pt x="451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7"/>
          <p:cNvSpPr/>
          <p:nvPr/>
        </p:nvSpPr>
        <p:spPr>
          <a:xfrm>
            <a:off x="178485" y="0"/>
            <a:ext cx="1828888" cy="1393078"/>
          </a:xfrm>
          <a:custGeom>
            <a:avLst/>
            <a:gdLst/>
            <a:ahLst/>
            <a:cxnLst/>
            <a:rect l="l" t="t" r="r" b="b"/>
            <a:pathLst>
              <a:path w="18855" h="14362" extrusionOk="0">
                <a:moveTo>
                  <a:pt x="1400" y="0"/>
                </a:moveTo>
                <a:lnTo>
                  <a:pt x="1087" y="552"/>
                </a:lnTo>
                <a:lnTo>
                  <a:pt x="811" y="1123"/>
                </a:lnTo>
                <a:lnTo>
                  <a:pt x="571" y="1712"/>
                </a:lnTo>
                <a:lnTo>
                  <a:pt x="461" y="2025"/>
                </a:lnTo>
                <a:lnTo>
                  <a:pt x="369" y="2320"/>
                </a:lnTo>
                <a:lnTo>
                  <a:pt x="277" y="2633"/>
                </a:lnTo>
                <a:lnTo>
                  <a:pt x="203" y="2964"/>
                </a:lnTo>
                <a:lnTo>
                  <a:pt x="148" y="3277"/>
                </a:lnTo>
                <a:lnTo>
                  <a:pt x="93" y="3609"/>
                </a:lnTo>
                <a:lnTo>
                  <a:pt x="56" y="3922"/>
                </a:lnTo>
                <a:lnTo>
                  <a:pt x="19" y="4253"/>
                </a:lnTo>
                <a:lnTo>
                  <a:pt x="0" y="4603"/>
                </a:lnTo>
                <a:lnTo>
                  <a:pt x="0" y="4934"/>
                </a:lnTo>
                <a:lnTo>
                  <a:pt x="19" y="5413"/>
                </a:lnTo>
                <a:lnTo>
                  <a:pt x="56" y="5892"/>
                </a:lnTo>
                <a:lnTo>
                  <a:pt x="111" y="6370"/>
                </a:lnTo>
                <a:lnTo>
                  <a:pt x="185" y="6831"/>
                </a:lnTo>
                <a:lnTo>
                  <a:pt x="295" y="7291"/>
                </a:lnTo>
                <a:lnTo>
                  <a:pt x="424" y="7733"/>
                </a:lnTo>
                <a:lnTo>
                  <a:pt x="571" y="8175"/>
                </a:lnTo>
                <a:lnTo>
                  <a:pt x="737" y="8598"/>
                </a:lnTo>
                <a:lnTo>
                  <a:pt x="921" y="9022"/>
                </a:lnTo>
                <a:lnTo>
                  <a:pt x="1142" y="9427"/>
                </a:lnTo>
                <a:lnTo>
                  <a:pt x="1363" y="9813"/>
                </a:lnTo>
                <a:lnTo>
                  <a:pt x="1602" y="10200"/>
                </a:lnTo>
                <a:lnTo>
                  <a:pt x="1878" y="10568"/>
                </a:lnTo>
                <a:lnTo>
                  <a:pt x="2155" y="10937"/>
                </a:lnTo>
                <a:lnTo>
                  <a:pt x="2449" y="11268"/>
                </a:lnTo>
                <a:lnTo>
                  <a:pt x="2762" y="11599"/>
                </a:lnTo>
                <a:lnTo>
                  <a:pt x="3094" y="11912"/>
                </a:lnTo>
                <a:lnTo>
                  <a:pt x="3425" y="12207"/>
                </a:lnTo>
                <a:lnTo>
                  <a:pt x="3793" y="12483"/>
                </a:lnTo>
                <a:lnTo>
                  <a:pt x="4162" y="12759"/>
                </a:lnTo>
                <a:lnTo>
                  <a:pt x="4548" y="12999"/>
                </a:lnTo>
                <a:lnTo>
                  <a:pt x="4935" y="13220"/>
                </a:lnTo>
                <a:lnTo>
                  <a:pt x="5340" y="13441"/>
                </a:lnTo>
                <a:lnTo>
                  <a:pt x="5763" y="13625"/>
                </a:lnTo>
                <a:lnTo>
                  <a:pt x="6187" y="13790"/>
                </a:lnTo>
                <a:lnTo>
                  <a:pt x="6629" y="13938"/>
                </a:lnTo>
                <a:lnTo>
                  <a:pt x="7071" y="14066"/>
                </a:lnTo>
                <a:lnTo>
                  <a:pt x="7531" y="14177"/>
                </a:lnTo>
                <a:lnTo>
                  <a:pt x="7991" y="14251"/>
                </a:lnTo>
                <a:lnTo>
                  <a:pt x="8470" y="14306"/>
                </a:lnTo>
                <a:lnTo>
                  <a:pt x="8949" y="14343"/>
                </a:lnTo>
                <a:lnTo>
                  <a:pt x="9427" y="14361"/>
                </a:lnTo>
                <a:lnTo>
                  <a:pt x="9906" y="14343"/>
                </a:lnTo>
                <a:lnTo>
                  <a:pt x="10385" y="14306"/>
                </a:lnTo>
                <a:lnTo>
                  <a:pt x="10863" y="14251"/>
                </a:lnTo>
                <a:lnTo>
                  <a:pt x="11324" y="14177"/>
                </a:lnTo>
                <a:lnTo>
                  <a:pt x="11784" y="14066"/>
                </a:lnTo>
                <a:lnTo>
                  <a:pt x="12226" y="13938"/>
                </a:lnTo>
                <a:lnTo>
                  <a:pt x="12668" y="13790"/>
                </a:lnTo>
                <a:lnTo>
                  <a:pt x="13091" y="13625"/>
                </a:lnTo>
                <a:lnTo>
                  <a:pt x="13515" y="13441"/>
                </a:lnTo>
                <a:lnTo>
                  <a:pt x="13920" y="13220"/>
                </a:lnTo>
                <a:lnTo>
                  <a:pt x="14306" y="12999"/>
                </a:lnTo>
                <a:lnTo>
                  <a:pt x="14693" y="12759"/>
                </a:lnTo>
                <a:lnTo>
                  <a:pt x="15061" y="12483"/>
                </a:lnTo>
                <a:lnTo>
                  <a:pt x="15430" y="12207"/>
                </a:lnTo>
                <a:lnTo>
                  <a:pt x="15761" y="11912"/>
                </a:lnTo>
                <a:lnTo>
                  <a:pt x="16092" y="11599"/>
                </a:lnTo>
                <a:lnTo>
                  <a:pt x="16405" y="11268"/>
                </a:lnTo>
                <a:lnTo>
                  <a:pt x="16700" y="10937"/>
                </a:lnTo>
                <a:lnTo>
                  <a:pt x="16976" y="10568"/>
                </a:lnTo>
                <a:lnTo>
                  <a:pt x="17252" y="10200"/>
                </a:lnTo>
                <a:lnTo>
                  <a:pt x="17492" y="9813"/>
                </a:lnTo>
                <a:lnTo>
                  <a:pt x="17713" y="9427"/>
                </a:lnTo>
                <a:lnTo>
                  <a:pt x="17933" y="9022"/>
                </a:lnTo>
                <a:lnTo>
                  <a:pt x="18118" y="8598"/>
                </a:lnTo>
                <a:lnTo>
                  <a:pt x="18283" y="8175"/>
                </a:lnTo>
                <a:lnTo>
                  <a:pt x="18431" y="7733"/>
                </a:lnTo>
                <a:lnTo>
                  <a:pt x="18559" y="7291"/>
                </a:lnTo>
                <a:lnTo>
                  <a:pt x="18670" y="6831"/>
                </a:lnTo>
                <a:lnTo>
                  <a:pt x="18744" y="6370"/>
                </a:lnTo>
                <a:lnTo>
                  <a:pt x="18799" y="5892"/>
                </a:lnTo>
                <a:lnTo>
                  <a:pt x="18836" y="5413"/>
                </a:lnTo>
                <a:lnTo>
                  <a:pt x="18854" y="4934"/>
                </a:lnTo>
                <a:lnTo>
                  <a:pt x="18854" y="4603"/>
                </a:lnTo>
                <a:lnTo>
                  <a:pt x="18836" y="4253"/>
                </a:lnTo>
                <a:lnTo>
                  <a:pt x="18799" y="3922"/>
                </a:lnTo>
                <a:lnTo>
                  <a:pt x="18762" y="3609"/>
                </a:lnTo>
                <a:lnTo>
                  <a:pt x="18707" y="3277"/>
                </a:lnTo>
                <a:lnTo>
                  <a:pt x="18652" y="2964"/>
                </a:lnTo>
                <a:lnTo>
                  <a:pt x="18578" y="2633"/>
                </a:lnTo>
                <a:lnTo>
                  <a:pt x="18486" y="2320"/>
                </a:lnTo>
                <a:lnTo>
                  <a:pt x="18394" y="2025"/>
                </a:lnTo>
                <a:lnTo>
                  <a:pt x="18283" y="1712"/>
                </a:lnTo>
                <a:lnTo>
                  <a:pt x="18044" y="1123"/>
                </a:lnTo>
                <a:lnTo>
                  <a:pt x="17768" y="552"/>
                </a:lnTo>
                <a:lnTo>
                  <a:pt x="17455" y="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7"/>
          <p:cNvSpPr/>
          <p:nvPr/>
        </p:nvSpPr>
        <p:spPr>
          <a:xfrm>
            <a:off x="335805" y="4238510"/>
            <a:ext cx="1271637" cy="900137"/>
          </a:xfrm>
          <a:custGeom>
            <a:avLst/>
            <a:gdLst/>
            <a:ahLst/>
            <a:cxnLst/>
            <a:rect l="l" t="t" r="r" b="b"/>
            <a:pathLst>
              <a:path w="13110" h="9280" extrusionOk="0">
                <a:moveTo>
                  <a:pt x="6224" y="0"/>
                </a:moveTo>
                <a:lnTo>
                  <a:pt x="5892" y="37"/>
                </a:lnTo>
                <a:lnTo>
                  <a:pt x="5561" y="74"/>
                </a:lnTo>
                <a:lnTo>
                  <a:pt x="5229" y="129"/>
                </a:lnTo>
                <a:lnTo>
                  <a:pt x="4916" y="203"/>
                </a:lnTo>
                <a:lnTo>
                  <a:pt x="4603" y="295"/>
                </a:lnTo>
                <a:lnTo>
                  <a:pt x="4309" y="405"/>
                </a:lnTo>
                <a:lnTo>
                  <a:pt x="3996" y="516"/>
                </a:lnTo>
                <a:lnTo>
                  <a:pt x="3720" y="644"/>
                </a:lnTo>
                <a:lnTo>
                  <a:pt x="3425" y="792"/>
                </a:lnTo>
                <a:lnTo>
                  <a:pt x="3149" y="957"/>
                </a:lnTo>
                <a:lnTo>
                  <a:pt x="2891" y="1123"/>
                </a:lnTo>
                <a:lnTo>
                  <a:pt x="2633" y="1307"/>
                </a:lnTo>
                <a:lnTo>
                  <a:pt x="2394" y="1491"/>
                </a:lnTo>
                <a:lnTo>
                  <a:pt x="2155" y="1694"/>
                </a:lnTo>
                <a:lnTo>
                  <a:pt x="1915" y="1915"/>
                </a:lnTo>
                <a:lnTo>
                  <a:pt x="1694" y="2154"/>
                </a:lnTo>
                <a:lnTo>
                  <a:pt x="1492" y="2394"/>
                </a:lnTo>
                <a:lnTo>
                  <a:pt x="1308" y="2633"/>
                </a:lnTo>
                <a:lnTo>
                  <a:pt x="1123" y="2891"/>
                </a:lnTo>
                <a:lnTo>
                  <a:pt x="958" y="3148"/>
                </a:lnTo>
                <a:lnTo>
                  <a:pt x="792" y="3425"/>
                </a:lnTo>
                <a:lnTo>
                  <a:pt x="645" y="3719"/>
                </a:lnTo>
                <a:lnTo>
                  <a:pt x="516" y="3995"/>
                </a:lnTo>
                <a:lnTo>
                  <a:pt x="405" y="4308"/>
                </a:lnTo>
                <a:lnTo>
                  <a:pt x="295" y="4603"/>
                </a:lnTo>
                <a:lnTo>
                  <a:pt x="203" y="4916"/>
                </a:lnTo>
                <a:lnTo>
                  <a:pt x="129" y="5229"/>
                </a:lnTo>
                <a:lnTo>
                  <a:pt x="74" y="5560"/>
                </a:lnTo>
                <a:lnTo>
                  <a:pt x="37" y="5892"/>
                </a:lnTo>
                <a:lnTo>
                  <a:pt x="0" y="6223"/>
                </a:lnTo>
                <a:lnTo>
                  <a:pt x="0" y="6555"/>
                </a:lnTo>
                <a:lnTo>
                  <a:pt x="19" y="6923"/>
                </a:lnTo>
                <a:lnTo>
                  <a:pt x="37" y="7273"/>
                </a:lnTo>
                <a:lnTo>
                  <a:pt x="92" y="7622"/>
                </a:lnTo>
                <a:lnTo>
                  <a:pt x="148" y="7972"/>
                </a:lnTo>
                <a:lnTo>
                  <a:pt x="240" y="8304"/>
                </a:lnTo>
                <a:lnTo>
                  <a:pt x="332" y="8635"/>
                </a:lnTo>
                <a:lnTo>
                  <a:pt x="461" y="8967"/>
                </a:lnTo>
                <a:lnTo>
                  <a:pt x="590" y="9280"/>
                </a:lnTo>
                <a:lnTo>
                  <a:pt x="12520" y="9280"/>
                </a:lnTo>
                <a:lnTo>
                  <a:pt x="12649" y="8967"/>
                </a:lnTo>
                <a:lnTo>
                  <a:pt x="12778" y="8635"/>
                </a:lnTo>
                <a:lnTo>
                  <a:pt x="12870" y="8304"/>
                </a:lnTo>
                <a:lnTo>
                  <a:pt x="12962" y="7972"/>
                </a:lnTo>
                <a:lnTo>
                  <a:pt x="13017" y="7622"/>
                </a:lnTo>
                <a:lnTo>
                  <a:pt x="13073" y="7273"/>
                </a:lnTo>
                <a:lnTo>
                  <a:pt x="13091" y="6923"/>
                </a:lnTo>
                <a:lnTo>
                  <a:pt x="13110" y="6555"/>
                </a:lnTo>
                <a:lnTo>
                  <a:pt x="13110" y="6223"/>
                </a:lnTo>
                <a:lnTo>
                  <a:pt x="13073" y="5892"/>
                </a:lnTo>
                <a:lnTo>
                  <a:pt x="13036" y="5560"/>
                </a:lnTo>
                <a:lnTo>
                  <a:pt x="12981" y="5229"/>
                </a:lnTo>
                <a:lnTo>
                  <a:pt x="12907" y="4916"/>
                </a:lnTo>
                <a:lnTo>
                  <a:pt x="12815" y="4603"/>
                </a:lnTo>
                <a:lnTo>
                  <a:pt x="12704" y="4308"/>
                </a:lnTo>
                <a:lnTo>
                  <a:pt x="12594" y="3995"/>
                </a:lnTo>
                <a:lnTo>
                  <a:pt x="12465" y="3719"/>
                </a:lnTo>
                <a:lnTo>
                  <a:pt x="12318" y="3425"/>
                </a:lnTo>
                <a:lnTo>
                  <a:pt x="12152" y="3148"/>
                </a:lnTo>
                <a:lnTo>
                  <a:pt x="11986" y="2891"/>
                </a:lnTo>
                <a:lnTo>
                  <a:pt x="11802" y="2633"/>
                </a:lnTo>
                <a:lnTo>
                  <a:pt x="11618" y="2394"/>
                </a:lnTo>
                <a:lnTo>
                  <a:pt x="11416" y="2154"/>
                </a:lnTo>
                <a:lnTo>
                  <a:pt x="11195" y="1915"/>
                </a:lnTo>
                <a:lnTo>
                  <a:pt x="10955" y="1694"/>
                </a:lnTo>
                <a:lnTo>
                  <a:pt x="10716" y="1491"/>
                </a:lnTo>
                <a:lnTo>
                  <a:pt x="10477" y="1307"/>
                </a:lnTo>
                <a:lnTo>
                  <a:pt x="10219" y="1123"/>
                </a:lnTo>
                <a:lnTo>
                  <a:pt x="9961" y="957"/>
                </a:lnTo>
                <a:lnTo>
                  <a:pt x="9685" y="792"/>
                </a:lnTo>
                <a:lnTo>
                  <a:pt x="9390" y="644"/>
                </a:lnTo>
                <a:lnTo>
                  <a:pt x="9114" y="516"/>
                </a:lnTo>
                <a:lnTo>
                  <a:pt x="8801" y="405"/>
                </a:lnTo>
                <a:lnTo>
                  <a:pt x="8507" y="295"/>
                </a:lnTo>
                <a:lnTo>
                  <a:pt x="8194" y="203"/>
                </a:lnTo>
                <a:lnTo>
                  <a:pt x="7881" y="129"/>
                </a:lnTo>
                <a:lnTo>
                  <a:pt x="7549" y="74"/>
                </a:lnTo>
                <a:lnTo>
                  <a:pt x="7218" y="37"/>
                </a:lnTo>
                <a:lnTo>
                  <a:pt x="6886" y="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7"/>
          <p:cNvSpPr/>
          <p:nvPr/>
        </p:nvSpPr>
        <p:spPr>
          <a:xfrm>
            <a:off x="0" y="2907418"/>
            <a:ext cx="971624" cy="1607346"/>
          </a:xfrm>
          <a:custGeom>
            <a:avLst/>
            <a:gdLst/>
            <a:ahLst/>
            <a:cxnLst/>
            <a:rect l="l" t="t" r="r" b="b"/>
            <a:pathLst>
              <a:path w="10017" h="16571" extrusionOk="0">
                <a:moveTo>
                  <a:pt x="1732" y="0"/>
                </a:moveTo>
                <a:lnTo>
                  <a:pt x="1290" y="19"/>
                </a:lnTo>
                <a:lnTo>
                  <a:pt x="848" y="55"/>
                </a:lnTo>
                <a:lnTo>
                  <a:pt x="424" y="111"/>
                </a:lnTo>
                <a:lnTo>
                  <a:pt x="1" y="184"/>
                </a:lnTo>
                <a:lnTo>
                  <a:pt x="1" y="16387"/>
                </a:lnTo>
                <a:lnTo>
                  <a:pt x="424" y="16460"/>
                </a:lnTo>
                <a:lnTo>
                  <a:pt x="848" y="16515"/>
                </a:lnTo>
                <a:lnTo>
                  <a:pt x="1290" y="16552"/>
                </a:lnTo>
                <a:lnTo>
                  <a:pt x="1732" y="16571"/>
                </a:lnTo>
                <a:lnTo>
                  <a:pt x="2155" y="16552"/>
                </a:lnTo>
                <a:lnTo>
                  <a:pt x="2579" y="16534"/>
                </a:lnTo>
                <a:lnTo>
                  <a:pt x="3002" y="16479"/>
                </a:lnTo>
                <a:lnTo>
                  <a:pt x="3407" y="16405"/>
                </a:lnTo>
                <a:lnTo>
                  <a:pt x="3794" y="16313"/>
                </a:lnTo>
                <a:lnTo>
                  <a:pt x="4199" y="16202"/>
                </a:lnTo>
                <a:lnTo>
                  <a:pt x="4586" y="16074"/>
                </a:lnTo>
                <a:lnTo>
                  <a:pt x="4954" y="15926"/>
                </a:lnTo>
                <a:lnTo>
                  <a:pt x="5322" y="15761"/>
                </a:lnTo>
                <a:lnTo>
                  <a:pt x="5672" y="15576"/>
                </a:lnTo>
                <a:lnTo>
                  <a:pt x="6022" y="15374"/>
                </a:lnTo>
                <a:lnTo>
                  <a:pt x="6371" y="15153"/>
                </a:lnTo>
                <a:lnTo>
                  <a:pt x="6684" y="14932"/>
                </a:lnTo>
                <a:lnTo>
                  <a:pt x="6997" y="14674"/>
                </a:lnTo>
                <a:lnTo>
                  <a:pt x="7310" y="14416"/>
                </a:lnTo>
                <a:lnTo>
                  <a:pt x="7587" y="14140"/>
                </a:lnTo>
                <a:lnTo>
                  <a:pt x="7863" y="13864"/>
                </a:lnTo>
                <a:lnTo>
                  <a:pt x="8121" y="13551"/>
                </a:lnTo>
                <a:lnTo>
                  <a:pt x="8378" y="13238"/>
                </a:lnTo>
                <a:lnTo>
                  <a:pt x="8599" y="12925"/>
                </a:lnTo>
                <a:lnTo>
                  <a:pt x="8820" y="12575"/>
                </a:lnTo>
                <a:lnTo>
                  <a:pt x="9023" y="12225"/>
                </a:lnTo>
                <a:lnTo>
                  <a:pt x="9207" y="11876"/>
                </a:lnTo>
                <a:lnTo>
                  <a:pt x="9373" y="11507"/>
                </a:lnTo>
                <a:lnTo>
                  <a:pt x="9520" y="11139"/>
                </a:lnTo>
                <a:lnTo>
                  <a:pt x="9649" y="10753"/>
                </a:lnTo>
                <a:lnTo>
                  <a:pt x="9759" y="10348"/>
                </a:lnTo>
                <a:lnTo>
                  <a:pt x="9851" y="9961"/>
                </a:lnTo>
                <a:lnTo>
                  <a:pt x="9925" y="9556"/>
                </a:lnTo>
                <a:lnTo>
                  <a:pt x="9980" y="9132"/>
                </a:lnTo>
                <a:lnTo>
                  <a:pt x="9999" y="8709"/>
                </a:lnTo>
                <a:lnTo>
                  <a:pt x="10017" y="8285"/>
                </a:lnTo>
                <a:lnTo>
                  <a:pt x="9999" y="7862"/>
                </a:lnTo>
                <a:lnTo>
                  <a:pt x="9980" y="7438"/>
                </a:lnTo>
                <a:lnTo>
                  <a:pt x="9925" y="7015"/>
                </a:lnTo>
                <a:lnTo>
                  <a:pt x="9851" y="6610"/>
                </a:lnTo>
                <a:lnTo>
                  <a:pt x="9759" y="6223"/>
                </a:lnTo>
                <a:lnTo>
                  <a:pt x="9649" y="5818"/>
                </a:lnTo>
                <a:lnTo>
                  <a:pt x="9520" y="5432"/>
                </a:lnTo>
                <a:lnTo>
                  <a:pt x="9373" y="5063"/>
                </a:lnTo>
                <a:lnTo>
                  <a:pt x="9207" y="4695"/>
                </a:lnTo>
                <a:lnTo>
                  <a:pt x="9023" y="4345"/>
                </a:lnTo>
                <a:lnTo>
                  <a:pt x="8820" y="3995"/>
                </a:lnTo>
                <a:lnTo>
                  <a:pt x="8599" y="3646"/>
                </a:lnTo>
                <a:lnTo>
                  <a:pt x="8378" y="3333"/>
                </a:lnTo>
                <a:lnTo>
                  <a:pt x="8121" y="3020"/>
                </a:lnTo>
                <a:lnTo>
                  <a:pt x="7863" y="2707"/>
                </a:lnTo>
                <a:lnTo>
                  <a:pt x="7587" y="2430"/>
                </a:lnTo>
                <a:lnTo>
                  <a:pt x="7310" y="2154"/>
                </a:lnTo>
                <a:lnTo>
                  <a:pt x="6997" y="1897"/>
                </a:lnTo>
                <a:lnTo>
                  <a:pt x="6684" y="1639"/>
                </a:lnTo>
                <a:lnTo>
                  <a:pt x="6371" y="1418"/>
                </a:lnTo>
                <a:lnTo>
                  <a:pt x="6022" y="1197"/>
                </a:lnTo>
                <a:lnTo>
                  <a:pt x="5672" y="994"/>
                </a:lnTo>
                <a:lnTo>
                  <a:pt x="5322" y="810"/>
                </a:lnTo>
                <a:lnTo>
                  <a:pt x="4954" y="645"/>
                </a:lnTo>
                <a:lnTo>
                  <a:pt x="4586" y="497"/>
                </a:lnTo>
                <a:lnTo>
                  <a:pt x="4199" y="368"/>
                </a:lnTo>
                <a:lnTo>
                  <a:pt x="3794" y="258"/>
                </a:lnTo>
                <a:lnTo>
                  <a:pt x="3407" y="166"/>
                </a:lnTo>
                <a:lnTo>
                  <a:pt x="3002" y="92"/>
                </a:lnTo>
                <a:lnTo>
                  <a:pt x="2579" y="37"/>
                </a:lnTo>
                <a:lnTo>
                  <a:pt x="2155" y="19"/>
                </a:lnTo>
                <a:lnTo>
                  <a:pt x="1732" y="0"/>
                </a:ln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7"/>
          <p:cNvSpPr txBox="1">
            <a:spLocks noGrp="1"/>
          </p:cNvSpPr>
          <p:nvPr>
            <p:ph type="title"/>
          </p:nvPr>
        </p:nvSpPr>
        <p:spPr>
          <a:xfrm>
            <a:off x="2450399" y="241153"/>
            <a:ext cx="6515115" cy="6909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b="1">
                <a:solidFill>
                  <a:srgbClr val="0000FF"/>
                </a:solidFill>
                <a:latin typeface="+mj-lt"/>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59" name="Google Shape;59;p7"/>
          <p:cNvSpPr txBox="1">
            <a:spLocks noGrp="1"/>
          </p:cNvSpPr>
          <p:nvPr>
            <p:ph type="body" idx="1"/>
          </p:nvPr>
        </p:nvSpPr>
        <p:spPr>
          <a:xfrm>
            <a:off x="2450399" y="1146747"/>
            <a:ext cx="6515115" cy="3844977"/>
          </a:xfrm>
          <a:prstGeom prst="rect">
            <a:avLst/>
          </a:prstGeom>
        </p:spPr>
        <p:txBody>
          <a:bodyPr spcFirstLastPara="1" wrap="square" lIns="91425" tIns="91425" rIns="91425" bIns="91425" anchor="t" anchorCtr="0">
            <a:noAutofit/>
          </a:bodyPr>
          <a:lstStyle>
            <a:lvl1pPr marL="114300" lvl="0" indent="0" algn="just">
              <a:spcBef>
                <a:spcPts val="600"/>
              </a:spcBef>
              <a:spcAft>
                <a:spcPts val="0"/>
              </a:spcAft>
              <a:buSzPts val="1800"/>
              <a:buFontTx/>
              <a:buNone/>
              <a:defRPr sz="2400">
                <a:solidFill>
                  <a:schemeClr val="accent6">
                    <a:lumMod val="10000"/>
                  </a:schemeClr>
                </a:solidFill>
                <a:latin typeface="+mn-lt"/>
              </a:defRPr>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61" name="Google Shape;61;p7"/>
          <p:cNvSpPr txBox="1">
            <a:spLocks noGrp="1"/>
          </p:cNvSpPr>
          <p:nvPr>
            <p:ph type="sldNum" idx="12"/>
          </p:nvPr>
        </p:nvSpPr>
        <p:spPr>
          <a:xfrm>
            <a:off x="76209" y="474985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9800668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1pPr>
            <a:lvl2pPr lvl="1">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2pPr>
            <a:lvl3pPr lvl="2">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3pPr>
            <a:lvl4pPr lvl="3">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4pPr>
            <a:lvl5pPr lvl="4">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5pPr>
            <a:lvl6pPr lvl="5">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6pPr>
            <a:lvl7pPr lvl="6">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7pPr>
            <a:lvl8pPr lvl="7">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8pPr>
            <a:lvl9pPr lvl="8">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2"/>
              </a:buClr>
              <a:buSzPts val="3000"/>
              <a:buFont typeface="Nixie One"/>
              <a:buChar char="▪"/>
              <a:defRPr sz="3000">
                <a:solidFill>
                  <a:schemeClr val="accent1"/>
                </a:solidFill>
                <a:latin typeface="Nixie One"/>
                <a:ea typeface="Nixie One"/>
                <a:cs typeface="Nixie One"/>
                <a:sym typeface="Nixie One"/>
              </a:defRPr>
            </a:lvl1pPr>
            <a:lvl2pPr marL="914400" lvl="1"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2pPr>
            <a:lvl3pPr marL="1371600" lvl="2"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3pPr>
            <a:lvl4pPr marL="1828800" lvl="3"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4pPr>
            <a:lvl5pPr marL="2286000" lvl="4"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5pPr>
            <a:lvl6pPr marL="2743200" lvl="5"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6pPr>
            <a:lvl7pPr marL="3200400" lvl="6"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7pPr>
            <a:lvl8pPr marL="3657600" lvl="7"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8pPr>
            <a:lvl9pPr marL="4114800" lvl="8"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chemeClr val="lt1"/>
                </a:solidFill>
                <a:latin typeface="Roboto Slab"/>
                <a:ea typeface="Roboto Slab"/>
                <a:cs typeface="Roboto Slab"/>
                <a:sym typeface="Roboto Slab"/>
              </a:defRPr>
            </a:lvl1pPr>
            <a:lvl2pPr lvl="1" algn="ctr">
              <a:buNone/>
              <a:defRPr sz="800">
                <a:solidFill>
                  <a:schemeClr val="lt1"/>
                </a:solidFill>
                <a:latin typeface="Roboto Slab"/>
                <a:ea typeface="Roboto Slab"/>
                <a:cs typeface="Roboto Slab"/>
                <a:sym typeface="Roboto Slab"/>
              </a:defRPr>
            </a:lvl2pPr>
            <a:lvl3pPr lvl="2" algn="ctr">
              <a:buNone/>
              <a:defRPr sz="800">
                <a:solidFill>
                  <a:schemeClr val="lt1"/>
                </a:solidFill>
                <a:latin typeface="Roboto Slab"/>
                <a:ea typeface="Roboto Slab"/>
                <a:cs typeface="Roboto Slab"/>
                <a:sym typeface="Roboto Slab"/>
              </a:defRPr>
            </a:lvl3pPr>
            <a:lvl4pPr lvl="3" algn="ctr">
              <a:buNone/>
              <a:defRPr sz="800">
                <a:solidFill>
                  <a:schemeClr val="lt1"/>
                </a:solidFill>
                <a:latin typeface="Roboto Slab"/>
                <a:ea typeface="Roboto Slab"/>
                <a:cs typeface="Roboto Slab"/>
                <a:sym typeface="Roboto Slab"/>
              </a:defRPr>
            </a:lvl4pPr>
            <a:lvl5pPr lvl="4" algn="ctr">
              <a:buNone/>
              <a:defRPr sz="800">
                <a:solidFill>
                  <a:schemeClr val="lt1"/>
                </a:solidFill>
                <a:latin typeface="Roboto Slab"/>
                <a:ea typeface="Roboto Slab"/>
                <a:cs typeface="Roboto Slab"/>
                <a:sym typeface="Roboto Slab"/>
              </a:defRPr>
            </a:lvl5pPr>
            <a:lvl6pPr lvl="5" algn="ctr">
              <a:buNone/>
              <a:defRPr sz="800">
                <a:solidFill>
                  <a:schemeClr val="lt1"/>
                </a:solidFill>
                <a:latin typeface="Roboto Slab"/>
                <a:ea typeface="Roboto Slab"/>
                <a:cs typeface="Roboto Slab"/>
                <a:sym typeface="Roboto Slab"/>
              </a:defRPr>
            </a:lvl6pPr>
            <a:lvl7pPr lvl="6" algn="ctr">
              <a:buNone/>
              <a:defRPr sz="800">
                <a:solidFill>
                  <a:schemeClr val="lt1"/>
                </a:solidFill>
                <a:latin typeface="Roboto Slab"/>
                <a:ea typeface="Roboto Slab"/>
                <a:cs typeface="Roboto Slab"/>
                <a:sym typeface="Roboto Slab"/>
              </a:defRPr>
            </a:lvl7pPr>
            <a:lvl8pPr lvl="7" algn="ctr">
              <a:buNone/>
              <a:defRPr sz="800">
                <a:solidFill>
                  <a:schemeClr val="lt1"/>
                </a:solidFill>
                <a:latin typeface="Roboto Slab"/>
                <a:ea typeface="Roboto Slab"/>
                <a:cs typeface="Roboto Slab"/>
                <a:sym typeface="Roboto Slab"/>
              </a:defRPr>
            </a:lvl8pPr>
            <a:lvl9pPr lvl="8" algn="ctr">
              <a:buNone/>
              <a:defRPr sz="800">
                <a:solidFill>
                  <a:schemeClr val="lt1"/>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7" r:id="rId4"/>
    <p:sldLayoutId id="2147483658" r:id="rId5"/>
    <p:sldLayoutId id="2147483660"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3"/>
          <p:cNvSpPr txBox="1">
            <a:spLocks noGrp="1"/>
          </p:cNvSpPr>
          <p:nvPr>
            <p:ph type="ctrTitle"/>
          </p:nvPr>
        </p:nvSpPr>
        <p:spPr>
          <a:xfrm>
            <a:off x="586223" y="1314451"/>
            <a:ext cx="8086726" cy="1933783"/>
          </a:xfrm>
          <a:prstGeom prst="rect">
            <a:avLst/>
          </a:prstGeom>
        </p:spPr>
        <p:txBody>
          <a:bodyPr spcFirstLastPara="1" wrap="square" lIns="91425" tIns="91425" rIns="91425" bIns="91425" anchor="b" anchorCtr="0">
            <a:noAutofit/>
          </a:bodyPr>
          <a:lstStyle/>
          <a:p>
            <a:pPr lvl="0" algn="ctr"/>
            <a:r>
              <a:rPr lang="vi-VN" sz="3000" dirty="0"/>
              <a:t>MỘT SỐ ĐIỂM MỚI VỀ </a:t>
            </a:r>
            <a:br>
              <a:rPr lang="en-US" sz="3000" dirty="0"/>
            </a:br>
            <a:r>
              <a:rPr lang="en-US" sz="3000" dirty="0">
                <a:solidFill>
                  <a:schemeClr val="bg1"/>
                </a:solidFill>
                <a:effectLst>
                  <a:outerShdw blurRad="38100" dist="38100" dir="2700000" algn="tl">
                    <a:srgbClr val="000000">
                      <a:alpha val="43137"/>
                    </a:srgbClr>
                  </a:outerShdw>
                </a:effectLst>
              </a:rPr>
              <a:t>THANH TRA, KIỂM TRA VÀ XỬ LÝ VI PHẠM HÀNH CHÍNH </a:t>
            </a:r>
            <a:r>
              <a:rPr lang="vi-VN" sz="3000" dirty="0"/>
              <a:t>THEO QUY ĐỊNH CỦA LUẬT BẢO VỆ MÔI TRƯỜNG 2020</a:t>
            </a:r>
            <a:r>
              <a:rPr lang="en-US" sz="3000" dirty="0"/>
              <a:t>, </a:t>
            </a:r>
            <a:r>
              <a:rPr lang="en-US" sz="3000" cap="all" dirty="0" err="1"/>
              <a:t>Nghị</a:t>
            </a:r>
            <a:r>
              <a:rPr lang="en-US" sz="3000" cap="all" dirty="0"/>
              <a:t> </a:t>
            </a:r>
            <a:r>
              <a:rPr lang="en-US" sz="3000" cap="all" dirty="0" err="1"/>
              <a:t>định</a:t>
            </a:r>
            <a:r>
              <a:rPr lang="en-US" sz="3000" cap="all" dirty="0"/>
              <a:t> </a:t>
            </a:r>
            <a:r>
              <a:rPr lang="en-US" sz="3000" cap="all" dirty="0" err="1"/>
              <a:t>số</a:t>
            </a:r>
            <a:r>
              <a:rPr lang="en-US" sz="3000" cap="all" dirty="0"/>
              <a:t> 118/2021/NĐ-CP </a:t>
            </a:r>
            <a:r>
              <a:rPr lang="en-US" sz="3000" cap="all" dirty="0" err="1"/>
              <a:t>của</a:t>
            </a:r>
            <a:r>
              <a:rPr lang="en-US" sz="3000" cap="all" dirty="0"/>
              <a:t> </a:t>
            </a:r>
            <a:r>
              <a:rPr lang="en-US" sz="3000" cap="all" dirty="0" err="1"/>
              <a:t>Chính</a:t>
            </a:r>
            <a:r>
              <a:rPr lang="en-US" sz="3000" cap="all" dirty="0"/>
              <a:t> </a:t>
            </a:r>
            <a:r>
              <a:rPr lang="en-US" sz="3000" cap="all" dirty="0" err="1"/>
              <a:t>phủ</a:t>
            </a:r>
            <a:r>
              <a:rPr lang="en-US" sz="3000" cap="all" dirty="0"/>
              <a:t> </a:t>
            </a:r>
            <a:endParaRPr sz="3000" cap="all" dirty="0"/>
          </a:p>
        </p:txBody>
      </p:sp>
      <p:grpSp>
        <p:nvGrpSpPr>
          <p:cNvPr id="106" name="Google Shape;106;p13"/>
          <p:cNvGrpSpPr/>
          <p:nvPr/>
        </p:nvGrpSpPr>
        <p:grpSpPr>
          <a:xfrm>
            <a:off x="753267" y="1029785"/>
            <a:ext cx="964541" cy="1011307"/>
            <a:chOff x="5961125" y="1623900"/>
            <a:chExt cx="427450" cy="448175"/>
          </a:xfrm>
        </p:grpSpPr>
        <p:sp>
          <p:nvSpPr>
            <p:cNvPr id="107" name="Google Shape;107;p13"/>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905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3"/>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905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3"/>
            <p:cNvSpPr/>
            <p:nvPr/>
          </p:nvSpPr>
          <p:spPr>
            <a:xfrm>
              <a:off x="6107250" y="1824850"/>
              <a:ext cx="84650" cy="8465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noFill/>
            <a:ln w="1905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3"/>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905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3"/>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905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3"/>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905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3"/>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905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 name="Google Shape;105;p13"/>
          <p:cNvSpPr txBox="1">
            <a:spLocks/>
          </p:cNvSpPr>
          <p:nvPr/>
        </p:nvSpPr>
        <p:spPr>
          <a:xfrm>
            <a:off x="861156" y="41049"/>
            <a:ext cx="7871068" cy="60168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800"/>
              <a:buFont typeface="Roboto Slab"/>
              <a:buNone/>
              <a:defRPr sz="4800" b="1" i="0" u="none" strike="noStrike" cap="none">
                <a:solidFill>
                  <a:schemeClr val="lt1"/>
                </a:solidFill>
                <a:latin typeface="Roboto Slab"/>
                <a:ea typeface="Roboto Slab"/>
                <a:cs typeface="Roboto Slab"/>
                <a:sym typeface="Roboto Slab"/>
              </a:defRPr>
            </a:lvl1pPr>
            <a:lvl2pPr marR="0" lvl="1" algn="ctr" rtl="0">
              <a:lnSpc>
                <a:spcPct val="100000"/>
              </a:lnSpc>
              <a:spcBef>
                <a:spcPts val="0"/>
              </a:spcBef>
              <a:spcAft>
                <a:spcPts val="0"/>
              </a:spcAft>
              <a:buClr>
                <a:schemeClr val="lt1"/>
              </a:buClr>
              <a:buSzPts val="6000"/>
              <a:buFont typeface="Roboto Slab"/>
              <a:buNone/>
              <a:defRPr sz="6000" b="1" i="0" u="none" strike="noStrike" cap="none">
                <a:solidFill>
                  <a:schemeClr val="lt1"/>
                </a:solidFill>
                <a:latin typeface="Roboto Slab"/>
                <a:ea typeface="Roboto Slab"/>
                <a:cs typeface="Roboto Slab"/>
                <a:sym typeface="Roboto Slab"/>
              </a:defRPr>
            </a:lvl2pPr>
            <a:lvl3pPr marR="0" lvl="2" algn="ctr" rtl="0">
              <a:lnSpc>
                <a:spcPct val="100000"/>
              </a:lnSpc>
              <a:spcBef>
                <a:spcPts val="0"/>
              </a:spcBef>
              <a:spcAft>
                <a:spcPts val="0"/>
              </a:spcAft>
              <a:buClr>
                <a:schemeClr val="lt1"/>
              </a:buClr>
              <a:buSzPts val="6000"/>
              <a:buFont typeface="Roboto Slab"/>
              <a:buNone/>
              <a:defRPr sz="6000" b="1" i="0" u="none" strike="noStrike" cap="none">
                <a:solidFill>
                  <a:schemeClr val="lt1"/>
                </a:solidFill>
                <a:latin typeface="Roboto Slab"/>
                <a:ea typeface="Roboto Slab"/>
                <a:cs typeface="Roboto Slab"/>
                <a:sym typeface="Roboto Slab"/>
              </a:defRPr>
            </a:lvl3pPr>
            <a:lvl4pPr marR="0" lvl="3" algn="ctr" rtl="0">
              <a:lnSpc>
                <a:spcPct val="100000"/>
              </a:lnSpc>
              <a:spcBef>
                <a:spcPts val="0"/>
              </a:spcBef>
              <a:spcAft>
                <a:spcPts val="0"/>
              </a:spcAft>
              <a:buClr>
                <a:schemeClr val="lt1"/>
              </a:buClr>
              <a:buSzPts val="6000"/>
              <a:buFont typeface="Roboto Slab"/>
              <a:buNone/>
              <a:defRPr sz="6000" b="1" i="0" u="none" strike="noStrike" cap="none">
                <a:solidFill>
                  <a:schemeClr val="lt1"/>
                </a:solidFill>
                <a:latin typeface="Roboto Slab"/>
                <a:ea typeface="Roboto Slab"/>
                <a:cs typeface="Roboto Slab"/>
                <a:sym typeface="Roboto Slab"/>
              </a:defRPr>
            </a:lvl4pPr>
            <a:lvl5pPr marR="0" lvl="4" algn="ctr" rtl="0">
              <a:lnSpc>
                <a:spcPct val="100000"/>
              </a:lnSpc>
              <a:spcBef>
                <a:spcPts val="0"/>
              </a:spcBef>
              <a:spcAft>
                <a:spcPts val="0"/>
              </a:spcAft>
              <a:buClr>
                <a:schemeClr val="lt1"/>
              </a:buClr>
              <a:buSzPts val="6000"/>
              <a:buFont typeface="Roboto Slab"/>
              <a:buNone/>
              <a:defRPr sz="6000" b="1" i="0" u="none" strike="noStrike" cap="none">
                <a:solidFill>
                  <a:schemeClr val="lt1"/>
                </a:solidFill>
                <a:latin typeface="Roboto Slab"/>
                <a:ea typeface="Roboto Slab"/>
                <a:cs typeface="Roboto Slab"/>
                <a:sym typeface="Roboto Slab"/>
              </a:defRPr>
            </a:lvl5pPr>
            <a:lvl6pPr marR="0" lvl="5" algn="ctr" rtl="0">
              <a:lnSpc>
                <a:spcPct val="100000"/>
              </a:lnSpc>
              <a:spcBef>
                <a:spcPts val="0"/>
              </a:spcBef>
              <a:spcAft>
                <a:spcPts val="0"/>
              </a:spcAft>
              <a:buClr>
                <a:schemeClr val="lt1"/>
              </a:buClr>
              <a:buSzPts val="6000"/>
              <a:buFont typeface="Roboto Slab"/>
              <a:buNone/>
              <a:defRPr sz="6000" b="1" i="0" u="none" strike="noStrike" cap="none">
                <a:solidFill>
                  <a:schemeClr val="lt1"/>
                </a:solidFill>
                <a:latin typeface="Roboto Slab"/>
                <a:ea typeface="Roboto Slab"/>
                <a:cs typeface="Roboto Slab"/>
                <a:sym typeface="Roboto Slab"/>
              </a:defRPr>
            </a:lvl6pPr>
            <a:lvl7pPr marR="0" lvl="6" algn="ctr" rtl="0">
              <a:lnSpc>
                <a:spcPct val="100000"/>
              </a:lnSpc>
              <a:spcBef>
                <a:spcPts val="0"/>
              </a:spcBef>
              <a:spcAft>
                <a:spcPts val="0"/>
              </a:spcAft>
              <a:buClr>
                <a:schemeClr val="lt1"/>
              </a:buClr>
              <a:buSzPts val="6000"/>
              <a:buFont typeface="Roboto Slab"/>
              <a:buNone/>
              <a:defRPr sz="6000" b="1" i="0" u="none" strike="noStrike" cap="none">
                <a:solidFill>
                  <a:schemeClr val="lt1"/>
                </a:solidFill>
                <a:latin typeface="Roboto Slab"/>
                <a:ea typeface="Roboto Slab"/>
                <a:cs typeface="Roboto Slab"/>
                <a:sym typeface="Roboto Slab"/>
              </a:defRPr>
            </a:lvl7pPr>
            <a:lvl8pPr marR="0" lvl="7" algn="ctr" rtl="0">
              <a:lnSpc>
                <a:spcPct val="100000"/>
              </a:lnSpc>
              <a:spcBef>
                <a:spcPts val="0"/>
              </a:spcBef>
              <a:spcAft>
                <a:spcPts val="0"/>
              </a:spcAft>
              <a:buClr>
                <a:schemeClr val="lt1"/>
              </a:buClr>
              <a:buSzPts val="6000"/>
              <a:buFont typeface="Roboto Slab"/>
              <a:buNone/>
              <a:defRPr sz="6000" b="1" i="0" u="none" strike="noStrike" cap="none">
                <a:solidFill>
                  <a:schemeClr val="lt1"/>
                </a:solidFill>
                <a:latin typeface="Roboto Slab"/>
                <a:ea typeface="Roboto Slab"/>
                <a:cs typeface="Roboto Slab"/>
                <a:sym typeface="Roboto Slab"/>
              </a:defRPr>
            </a:lvl8pPr>
            <a:lvl9pPr marR="0" lvl="8" algn="ctr" rtl="0">
              <a:lnSpc>
                <a:spcPct val="100000"/>
              </a:lnSpc>
              <a:spcBef>
                <a:spcPts val="0"/>
              </a:spcBef>
              <a:spcAft>
                <a:spcPts val="0"/>
              </a:spcAft>
              <a:buClr>
                <a:schemeClr val="lt1"/>
              </a:buClr>
              <a:buSzPts val="6000"/>
              <a:buFont typeface="Roboto Slab"/>
              <a:buNone/>
              <a:defRPr sz="6000" b="1" i="0" u="none" strike="noStrike" cap="none">
                <a:solidFill>
                  <a:schemeClr val="lt1"/>
                </a:solidFill>
                <a:latin typeface="Roboto Slab"/>
                <a:ea typeface="Roboto Slab"/>
                <a:cs typeface="Roboto Slab"/>
                <a:sym typeface="Roboto Slab"/>
              </a:defRPr>
            </a:lvl9pPr>
          </a:lstStyle>
          <a:p>
            <a:pPr algn="ctr"/>
            <a:r>
              <a:rPr lang="en-US" sz="2400" dirty="0">
                <a:solidFill>
                  <a:schemeClr val="tx1">
                    <a:lumMod val="25000"/>
                    <a:lumOff val="75000"/>
                  </a:schemeClr>
                </a:solidFill>
              </a:rPr>
              <a:t>SỞ TÀI NGUYÊN VÀ MÔI TRƯỜNG HÀ TĨNH</a:t>
            </a:r>
            <a:endParaRPr lang="vi-VN" sz="2400" dirty="0">
              <a:solidFill>
                <a:schemeClr val="tx1">
                  <a:lumMod val="25000"/>
                  <a:lumOff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9CD1D4C-48D7-4ECB-BBE9-5D5ACFDC2CFD}"/>
              </a:ext>
            </a:extLst>
          </p:cNvPr>
          <p:cNvSpPr>
            <a:spLocks noGrp="1"/>
          </p:cNvSpPr>
          <p:nvPr>
            <p:ph type="title"/>
          </p:nvPr>
        </p:nvSpPr>
        <p:spPr/>
        <p:txBody>
          <a:bodyPr/>
          <a:lstStyle/>
          <a:p>
            <a:r>
              <a:rPr lang="en-US" sz="2800"/>
              <a:t>Thanh tra, kiểm tra về BVMT</a:t>
            </a:r>
          </a:p>
        </p:txBody>
      </p:sp>
      <p:sp>
        <p:nvSpPr>
          <p:cNvPr id="3" name="Text Placeholder 2">
            <a:extLst>
              <a:ext uri="{FF2B5EF4-FFF2-40B4-BE49-F238E27FC236}">
                <a16:creationId xmlns:a16="http://schemas.microsoft.com/office/drawing/2014/main" id="{D1A4D5E9-B2A7-46EF-9631-F246CBB74FB4}"/>
              </a:ext>
            </a:extLst>
          </p:cNvPr>
          <p:cNvSpPr>
            <a:spLocks noGrp="1"/>
          </p:cNvSpPr>
          <p:nvPr>
            <p:ph type="body" idx="1"/>
          </p:nvPr>
        </p:nvSpPr>
        <p:spPr>
          <a:xfrm>
            <a:off x="-51050" y="1767275"/>
            <a:ext cx="8737875" cy="3158700"/>
          </a:xfrm>
        </p:spPr>
        <p:txBody>
          <a:bodyPr/>
          <a:lstStyle/>
          <a:p>
            <a:r>
              <a:rPr lang="en-US" sz="2000" b="1" dirty="0" err="1">
                <a:latin typeface="Times New Roman" panose="02020603050405020304" pitchFamily="18" charset="0"/>
                <a:cs typeface="Times New Roman" panose="02020603050405020304" pitchFamily="18" charset="0"/>
              </a:rPr>
              <a:t>Kiểm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về</a:t>
            </a:r>
            <a:r>
              <a:rPr lang="en-US" sz="2000" b="1" dirty="0">
                <a:latin typeface="Times New Roman" panose="02020603050405020304" pitchFamily="18" charset="0"/>
                <a:cs typeface="Times New Roman" panose="02020603050405020304" pitchFamily="18" charset="0"/>
              </a:rPr>
              <a:t> BVMT:</a:t>
            </a:r>
          </a:p>
          <a:p>
            <a:pPr marL="457200" indent="-342900">
              <a:buFontTx/>
              <a:buChar char="-"/>
            </a:pPr>
            <a:r>
              <a:rPr lang="en-US" sz="2300" dirty="0" err="1">
                <a:latin typeface="Times New Roman" panose="02020603050405020304" pitchFamily="18" charset="0"/>
                <a:cs typeface="Times New Roman" panose="02020603050405020304" pitchFamily="18" charset="0"/>
              </a:rPr>
              <a:t>Trình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thủ</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tục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cuộc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xuất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trước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tương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như</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xuất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trước</a:t>
            </a:r>
            <a:r>
              <a:rPr lang="en-US" sz="2300" dirty="0">
                <a:latin typeface="Times New Roman" panose="02020603050405020304" pitchFamily="18" charset="0"/>
                <a:cs typeface="Times New Roman" panose="02020603050405020304" pitchFamily="18" charset="0"/>
              </a:rPr>
              <a:t>.</a:t>
            </a:r>
          </a:p>
          <a:p>
            <a:pPr marL="457200" indent="-342900">
              <a:buFontTx/>
              <a:buChar char="-"/>
            </a:pPr>
            <a:r>
              <a:rPr lang="en-US" sz="2300" dirty="0" err="1">
                <a:latin typeface="Times New Roman" panose="02020603050405020304" pitchFamily="18" charset="0"/>
                <a:cs typeface="Times New Roman" panose="02020603050405020304" pitchFamily="18" charset="0"/>
              </a:rPr>
              <a:t>Thẩm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quyền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việc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chấp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luật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bảo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vệ</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môi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khoản</a:t>
            </a:r>
            <a:r>
              <a:rPr lang="en-US" sz="2300" dirty="0">
                <a:latin typeface="Times New Roman" panose="02020603050405020304" pitchFamily="18" charset="0"/>
                <a:cs typeface="Times New Roman" panose="02020603050405020304" pitchFamily="18" charset="0"/>
              </a:rPr>
              <a:t> 2 </a:t>
            </a:r>
            <a:r>
              <a:rPr lang="en-US" sz="2300" dirty="0" err="1">
                <a:latin typeface="Times New Roman" panose="02020603050405020304" pitchFamily="18" charset="0"/>
                <a:cs typeface="Times New Roman" panose="02020603050405020304" pitchFamily="18" charset="0"/>
              </a:rPr>
              <a:t>Điều</a:t>
            </a:r>
            <a:r>
              <a:rPr lang="en-US" sz="2300" dirty="0">
                <a:latin typeface="Times New Roman" panose="02020603050405020304" pitchFamily="18" charset="0"/>
                <a:cs typeface="Times New Roman" panose="02020603050405020304" pitchFamily="18" charset="0"/>
              </a:rPr>
              <a:t> 163 </a:t>
            </a:r>
            <a:r>
              <a:rPr lang="en-US" sz="2300" dirty="0" err="1">
                <a:latin typeface="Times New Roman" panose="02020603050405020304" pitchFamily="18" charset="0"/>
                <a:cs typeface="Times New Roman" panose="02020603050405020304" pitchFamily="18" charset="0"/>
              </a:rPr>
              <a:t>Nghị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số</a:t>
            </a:r>
            <a:r>
              <a:rPr lang="en-US" sz="2300" dirty="0">
                <a:latin typeface="Times New Roman" panose="02020603050405020304" pitchFamily="18" charset="0"/>
                <a:cs typeface="Times New Roman" panose="02020603050405020304" pitchFamily="18" charset="0"/>
              </a:rPr>
              <a:t> 08/2022/NĐ-CP.</a:t>
            </a:r>
          </a:p>
          <a:p>
            <a:pPr marL="457200" indent="-342900">
              <a:buFontTx/>
              <a:buChar char="-"/>
            </a:pPr>
            <a:r>
              <a:rPr lang="en-US" sz="2300" dirty="0" err="1">
                <a:latin typeface="Times New Roman" panose="02020603050405020304" pitchFamily="18" charset="0"/>
                <a:cs typeface="Times New Roman" panose="02020603050405020304" pitchFamily="18" charset="0"/>
              </a:rPr>
              <a:t>Đoàn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lực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lượng</a:t>
            </a:r>
            <a:r>
              <a:rPr lang="en-US" sz="2300" dirty="0">
                <a:latin typeface="Times New Roman" panose="02020603050405020304" pitchFamily="18" charset="0"/>
                <a:cs typeface="Times New Roman" panose="02020603050405020304" pitchFamily="18" charset="0"/>
              </a:rPr>
              <a:t> CSMT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chuyên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môn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BVMT, </a:t>
            </a:r>
            <a:r>
              <a:rPr lang="en-US" sz="2300" dirty="0" err="1">
                <a:latin typeface="Times New Roman" panose="02020603050405020304" pitchFamily="18" charset="0"/>
                <a:cs typeface="Times New Roman" panose="02020603050405020304" pitchFamily="18" charset="0"/>
              </a:rPr>
              <a:t>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phần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làm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việc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đầu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đoàn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lực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lượng</a:t>
            </a:r>
            <a:r>
              <a:rPr lang="en-US" sz="2300" dirty="0">
                <a:latin typeface="Times New Roman" panose="02020603050405020304" pitchFamily="18" charset="0"/>
                <a:cs typeface="Times New Roman" panose="02020603050405020304" pitchFamily="18" charset="0"/>
              </a:rPr>
              <a:t> CSMT do </a:t>
            </a:r>
            <a:r>
              <a:rPr lang="en-US" sz="2300" dirty="0" err="1">
                <a:latin typeface="Times New Roman" panose="02020603050405020304" pitchFamily="18" charset="0"/>
                <a:cs typeface="Times New Roman" panose="02020603050405020304" pitchFamily="18" charset="0"/>
              </a:rPr>
              <a:t>Trưởng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đoàn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định</a:t>
            </a:r>
            <a:r>
              <a:rPr lang="en-US" sz="23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B43FBDD-3797-4C46-A4D5-72A977B5166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163436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8CF3DDA-F8FA-45A6-9C59-1722623F93E9}"/>
              </a:ext>
            </a:extLst>
          </p:cNvPr>
          <p:cNvSpPr>
            <a:spLocks noGrp="1"/>
          </p:cNvSpPr>
          <p:nvPr>
            <p:ph type="title"/>
          </p:nvPr>
        </p:nvSpPr>
        <p:spPr/>
        <p:txBody>
          <a:bodyPr/>
          <a:lstStyle/>
          <a:p>
            <a:r>
              <a:rPr lang="en-US" sz="2800"/>
              <a:t>Thanh tra, kiểm tra về BVMT</a:t>
            </a:r>
          </a:p>
        </p:txBody>
      </p:sp>
      <p:sp>
        <p:nvSpPr>
          <p:cNvPr id="3" name="Text Placeholder 2">
            <a:extLst>
              <a:ext uri="{FF2B5EF4-FFF2-40B4-BE49-F238E27FC236}">
                <a16:creationId xmlns:a16="http://schemas.microsoft.com/office/drawing/2014/main" id="{3F3B6D7A-6F18-4D95-BFC8-B3AA2E4E5AC1}"/>
              </a:ext>
            </a:extLst>
          </p:cNvPr>
          <p:cNvSpPr>
            <a:spLocks noGrp="1"/>
          </p:cNvSpPr>
          <p:nvPr>
            <p:ph type="body" idx="1"/>
          </p:nvPr>
        </p:nvSpPr>
        <p:spPr>
          <a:xfrm>
            <a:off x="104775" y="1428750"/>
            <a:ext cx="9182100" cy="3497225"/>
          </a:xfrm>
        </p:spPr>
        <p:txBody>
          <a:bodyPr/>
          <a:lstStyle/>
          <a:p>
            <a:r>
              <a:rPr lang="en-US" sz="2000" b="1" dirty="0" err="1">
                <a:latin typeface="Times New Roman" panose="02020603050405020304" pitchFamily="18" charset="0"/>
                <a:cs typeface="Times New Roman" panose="02020603050405020304" pitchFamily="18" charset="0"/>
              </a:rPr>
              <a:t>Kiểm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về</a:t>
            </a:r>
            <a:r>
              <a:rPr lang="en-US" sz="2000" b="1" dirty="0">
                <a:latin typeface="Times New Roman" panose="02020603050405020304" pitchFamily="18" charset="0"/>
                <a:cs typeface="Times New Roman" panose="02020603050405020304" pitchFamily="18" charset="0"/>
              </a:rPr>
              <a:t> BVMT:</a:t>
            </a:r>
          </a:p>
          <a:p>
            <a:pPr marL="457200" indent="-342900">
              <a:buFontTx/>
              <a:buChar char="-"/>
            </a:pPr>
            <a:r>
              <a:rPr lang="en-US" sz="2300" dirty="0" err="1">
                <a:latin typeface="Times New Roman" panose="02020603050405020304" pitchFamily="18" charset="0"/>
                <a:cs typeface="Times New Roman" panose="02020603050405020304" pitchFamily="18" charset="0"/>
              </a:rPr>
              <a:t>Cuộc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quá</a:t>
            </a:r>
            <a:r>
              <a:rPr lang="en-US" sz="2300" dirty="0">
                <a:latin typeface="Times New Roman" panose="02020603050405020304" pitchFamily="18" charset="0"/>
                <a:cs typeface="Times New Roman" panose="02020603050405020304" pitchFamily="18" charset="0"/>
              </a:rPr>
              <a:t> 07 </a:t>
            </a:r>
            <a:r>
              <a:rPr lang="en-US" sz="2300" dirty="0" err="1">
                <a:latin typeface="Times New Roman" panose="02020603050405020304" pitchFamily="18" charset="0"/>
                <a:cs typeface="Times New Roman" panose="02020603050405020304" pitchFamily="18" charset="0"/>
              </a:rPr>
              <a:t>ngày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ngày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bắt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đầu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được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phức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tạp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hạn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là</a:t>
            </a:r>
            <a:r>
              <a:rPr lang="en-US" sz="2300" dirty="0">
                <a:latin typeface="Times New Roman" panose="02020603050405020304" pitchFamily="18" charset="0"/>
                <a:cs typeface="Times New Roman" panose="02020603050405020304" pitchFamily="18" charset="0"/>
              </a:rPr>
              <a:t> 15 </a:t>
            </a:r>
            <a:r>
              <a:rPr lang="en-US" sz="2300" dirty="0" err="1">
                <a:latin typeface="Times New Roman" panose="02020603050405020304" pitchFamily="18" charset="0"/>
                <a:cs typeface="Times New Roman" panose="02020603050405020304" pitchFamily="18" charset="0"/>
              </a:rPr>
              <a:t>ngày</a:t>
            </a:r>
            <a:r>
              <a:rPr lang="en-US" sz="2300" dirty="0">
                <a:latin typeface="Times New Roman" panose="02020603050405020304" pitchFamily="18" charset="0"/>
                <a:cs typeface="Times New Roman" panose="02020603050405020304" pitchFamily="18" charset="0"/>
              </a:rPr>
              <a:t>.</a:t>
            </a:r>
          </a:p>
          <a:p>
            <a:pPr marL="457200" indent="-342900">
              <a:buFontTx/>
              <a:buChar char="-"/>
            </a:pP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cần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thiết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Trưởng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đoàn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nghị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thẩm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quyền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tổ</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chức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xuất</a:t>
            </a:r>
            <a:r>
              <a:rPr lang="en-US" sz="2300" dirty="0">
                <a:latin typeface="Times New Roman" panose="02020603050405020304" pitchFamily="18" charset="0"/>
                <a:cs typeface="Times New Roman" panose="02020603050405020304" pitchFamily="18" charset="0"/>
              </a:rPr>
              <a:t>.</a:t>
            </a:r>
          </a:p>
          <a:p>
            <a:pPr marL="457200" indent="-342900">
              <a:buFontTx/>
              <a:buChar char="-"/>
            </a:pPr>
            <a:r>
              <a:rPr lang="en-US" sz="2300" dirty="0" err="1">
                <a:latin typeface="Times New Roman" panose="02020603050405020304" pitchFamily="18" charset="0"/>
                <a:cs typeface="Times New Roman" panose="02020603050405020304" pitchFamily="18" charset="0"/>
              </a:rPr>
              <a:t>Khi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hiện</a:t>
            </a:r>
            <a:r>
              <a:rPr lang="en-US" sz="2300" dirty="0">
                <a:latin typeface="Times New Roman" panose="02020603050405020304" pitchFamily="18" charset="0"/>
                <a:cs typeface="Times New Roman" panose="02020603050405020304" pitchFamily="18" charset="0"/>
              </a:rPr>
              <a:t> vi </a:t>
            </a:r>
            <a:r>
              <a:rPr lang="en-US" sz="2300" dirty="0" err="1">
                <a:latin typeface="Times New Roman" panose="02020603050405020304" pitchFamily="18" charset="0"/>
                <a:cs typeface="Times New Roman" panose="02020603050405020304" pitchFamily="18" charset="0"/>
              </a:rPr>
              <a:t>phạm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thẩm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quyền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đang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vụ</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lập</a:t>
            </a:r>
            <a:r>
              <a:rPr lang="en-US" sz="2300" dirty="0">
                <a:latin typeface="Times New Roman" panose="02020603050405020304" pitchFamily="18" charset="0"/>
                <a:cs typeface="Times New Roman" panose="02020603050405020304" pitchFamily="18" charset="0"/>
              </a:rPr>
              <a:t> BBVPHC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chuyển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người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thẩm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quyền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lý</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quả</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bằng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văn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bản</a:t>
            </a:r>
            <a:r>
              <a:rPr lang="en-US" sz="230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22B13CBE-A3CE-465F-9697-AE43F7793E3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3422480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3EE8791-2A6B-4A62-9EC4-91A8DABE1C6E}"/>
              </a:ext>
            </a:extLst>
          </p:cNvPr>
          <p:cNvSpPr>
            <a:spLocks noGrp="1"/>
          </p:cNvSpPr>
          <p:nvPr>
            <p:ph type="title"/>
          </p:nvPr>
        </p:nvSpPr>
        <p:spPr/>
        <p:txBody>
          <a:bodyPr/>
          <a:lstStyle/>
          <a:p>
            <a:r>
              <a:rPr lang="en-US" sz="2800"/>
              <a:t>Thanh tra, kiểm tra về BVMT</a:t>
            </a:r>
          </a:p>
        </p:txBody>
      </p:sp>
      <p:sp>
        <p:nvSpPr>
          <p:cNvPr id="3" name="Text Placeholder 2">
            <a:extLst>
              <a:ext uri="{FF2B5EF4-FFF2-40B4-BE49-F238E27FC236}">
                <a16:creationId xmlns:a16="http://schemas.microsoft.com/office/drawing/2014/main" id="{A2D9EB27-11F2-44A9-96C1-6E5FF53DEA82}"/>
              </a:ext>
            </a:extLst>
          </p:cNvPr>
          <p:cNvSpPr>
            <a:spLocks noGrp="1"/>
          </p:cNvSpPr>
          <p:nvPr>
            <p:ph type="body" idx="1"/>
          </p:nvPr>
        </p:nvSpPr>
        <p:spPr>
          <a:xfrm>
            <a:off x="-51050" y="1371600"/>
            <a:ext cx="9423650" cy="3554375"/>
          </a:xfrm>
        </p:spPr>
        <p:txBody>
          <a:bodyPr/>
          <a:lstStyle/>
          <a:p>
            <a:r>
              <a:rPr lang="en-US" sz="2300" dirty="0" err="1">
                <a:latin typeface="Times New Roman" panose="02020603050405020304" pitchFamily="18" charset="0"/>
                <a:cs typeface="Times New Roman" panose="02020603050405020304" pitchFamily="18" charset="0"/>
              </a:rPr>
              <a:t>Cơ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a:t>
            </a:r>
          </a:p>
          <a:p>
            <a:pPr marL="457200" indent="-342900">
              <a:buFontTx/>
              <a:buChar char="-"/>
            </a:pPr>
            <a:r>
              <a:rPr lang="en-US" sz="2300" dirty="0">
                <a:latin typeface="Times New Roman" panose="02020603050405020304" pitchFamily="18" charset="0"/>
                <a:cs typeface="Times New Roman" panose="02020603050405020304" pitchFamily="18" charset="0"/>
              </a:rPr>
              <a:t>T</a:t>
            </a:r>
            <a:r>
              <a:rPr lang="vi-VN" sz="2300" dirty="0">
                <a:latin typeface="Times New Roman" panose="02020603050405020304" pitchFamily="18" charset="0"/>
                <a:cs typeface="Times New Roman" panose="02020603050405020304" pitchFamily="18" charset="0"/>
              </a:rPr>
              <a:t>ần suất thanh tra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quá</a:t>
            </a:r>
            <a:r>
              <a:rPr lang="en-US" sz="2300" dirty="0">
                <a:latin typeface="Times New Roman" panose="02020603050405020304" pitchFamily="18" charset="0"/>
                <a:cs typeface="Times New Roman" panose="02020603050405020304" pitchFamily="18" charset="0"/>
              </a:rPr>
              <a:t> 01 </a:t>
            </a:r>
            <a:r>
              <a:rPr lang="en-US" sz="2300" dirty="0" err="1">
                <a:latin typeface="Times New Roman" panose="02020603050405020304" pitchFamily="18" charset="0"/>
                <a:cs typeface="Times New Roman" panose="02020603050405020304" pitchFamily="18" charset="0"/>
              </a:rPr>
              <a:t>lần</a:t>
            </a:r>
            <a:r>
              <a:rPr lang="vi-VN" sz="2300" dirty="0">
                <a:latin typeface="Times New Roman" panose="02020603050405020304" pitchFamily="18" charset="0"/>
                <a:cs typeface="Times New Roman" panose="02020603050405020304" pitchFamily="18" charset="0"/>
              </a:rPr>
              <a:t>/</a:t>
            </a:r>
            <a:r>
              <a:rPr lang="en-US" sz="2300" dirty="0" err="1">
                <a:latin typeface="Times New Roman" panose="02020603050405020304" pitchFamily="18" charset="0"/>
                <a:cs typeface="Times New Roman" panose="02020603050405020304" pitchFamily="18" charset="0"/>
              </a:rPr>
              <a:t>năm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với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tổ</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chức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nhân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xuất</a:t>
            </a:r>
            <a:r>
              <a:rPr lang="en-US" sz="2300" dirty="0">
                <a:latin typeface="Times New Roman" panose="02020603050405020304" pitchFamily="18" charset="0"/>
                <a:cs typeface="Times New Roman" panose="02020603050405020304" pitchFamily="18" charset="0"/>
              </a:rPr>
              <a:t>.</a:t>
            </a:r>
          </a:p>
          <a:p>
            <a:pPr marL="457200" indent="-342900">
              <a:buFontTx/>
              <a:buChar char="-"/>
            </a:pPr>
            <a:r>
              <a:rPr lang="en-US" sz="2300" dirty="0" err="1">
                <a:latin typeface="Times New Roman" panose="02020603050405020304" pitchFamily="18" charset="0"/>
                <a:cs typeface="Times New Roman" panose="02020603050405020304" pitchFamily="18" charset="0"/>
              </a:rPr>
              <a:t>Lực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lượng</a:t>
            </a:r>
            <a:r>
              <a:rPr lang="en-US" sz="2300" dirty="0">
                <a:latin typeface="Times New Roman" panose="02020603050405020304" pitchFamily="18" charset="0"/>
                <a:cs typeface="Times New Roman" panose="02020603050405020304" pitchFamily="18" charset="0"/>
              </a:rPr>
              <a:t> CSMT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xuất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dấu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hoạt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phạm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tội</a:t>
            </a:r>
            <a:r>
              <a:rPr lang="en-US" sz="2300" dirty="0">
                <a:latin typeface="Times New Roman" panose="02020603050405020304" pitchFamily="18" charset="0"/>
                <a:cs typeface="Times New Roman" panose="02020603050405020304" pitchFamily="18" charset="0"/>
              </a:rPr>
              <a:t>, vi </a:t>
            </a:r>
            <a:r>
              <a:rPr lang="en-US" sz="2300" dirty="0" err="1">
                <a:latin typeface="Times New Roman" panose="02020603050405020304" pitchFamily="18" charset="0"/>
                <a:cs typeface="Times New Roman" panose="02020603050405020304" pitchFamily="18" charset="0"/>
              </a:rPr>
              <a:t>phạm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luật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tội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phạm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môi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tố</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giác</a:t>
            </a:r>
            <a:r>
              <a:rPr lang="en-US" sz="2300" dirty="0">
                <a:latin typeface="Times New Roman" panose="02020603050405020304" pitchFamily="18" charset="0"/>
                <a:cs typeface="Times New Roman" panose="02020603050405020304" pitchFamily="18" charset="0"/>
              </a:rPr>
              <a:t>, tin </a:t>
            </a:r>
            <a:r>
              <a:rPr lang="en-US" sz="2300" dirty="0" err="1">
                <a:latin typeface="Times New Roman" panose="02020603050405020304" pitchFamily="18" charset="0"/>
                <a:cs typeface="Times New Roman" panose="02020603050405020304" pitchFamily="18" charset="0"/>
              </a:rPr>
              <a:t>báo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tội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phạm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nghị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khởi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tố</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hoặc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tin </a:t>
            </a:r>
            <a:r>
              <a:rPr lang="en-US" sz="2300" dirty="0" err="1">
                <a:latin typeface="Times New Roman" panose="02020603050405020304" pitchFamily="18" charset="0"/>
                <a:cs typeface="Times New Roman" panose="02020603050405020304" pitchFamily="18" charset="0"/>
              </a:rPr>
              <a:t>báo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phản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ánh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vi </a:t>
            </a:r>
            <a:r>
              <a:rPr lang="en-US" sz="2300" dirty="0" err="1">
                <a:latin typeface="Times New Roman" panose="02020603050405020304" pitchFamily="18" charset="0"/>
                <a:cs typeface="Times New Roman" panose="02020603050405020304" pitchFamily="18" charset="0"/>
              </a:rPr>
              <a:t>phạm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luật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tội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phạm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môi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a:t>
            </a:r>
          </a:p>
          <a:p>
            <a:pPr marL="457200" indent="-342900">
              <a:buFontTx/>
              <a:buChar char="-"/>
            </a:pPr>
            <a:r>
              <a:rPr lang="en-US" sz="2300" dirty="0" err="1">
                <a:latin typeface="Times New Roman" panose="02020603050405020304" pitchFamily="18" charset="0"/>
                <a:cs typeface="Times New Roman" panose="02020603050405020304" pitchFamily="18" charset="0"/>
              </a:rPr>
              <a:t>Phải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quản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lý</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nước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BVMT, </a:t>
            </a:r>
            <a:r>
              <a:rPr lang="en-US" sz="2300" dirty="0" err="1">
                <a:latin typeface="Times New Roman" panose="02020603050405020304" pitchFamily="18" charset="0"/>
                <a:cs typeface="Times New Roman" panose="02020603050405020304" pitchFamily="18" charset="0"/>
              </a:rPr>
              <a:t>lực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lượng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Cảnh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sát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phòng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chống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tội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phạm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môi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liên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a:t>
            </a:r>
          </a:p>
          <a:p>
            <a:pPr marL="457200" indent="-342900">
              <a:buFontTx/>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7CE0406-885E-4204-9063-E3D8B7B296E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4086563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5962D88-41F3-4A89-87E2-93ED16EE3D2F}"/>
              </a:ext>
            </a:extLst>
          </p:cNvPr>
          <p:cNvSpPr>
            <a:spLocks noGrp="1"/>
          </p:cNvSpPr>
          <p:nvPr>
            <p:ph type="title"/>
          </p:nvPr>
        </p:nvSpPr>
        <p:spPr/>
        <p:txBody>
          <a:bodyPr/>
          <a:lstStyle/>
          <a:p>
            <a:r>
              <a:rPr lang="en-US" sz="2800"/>
              <a:t>Thanh tra, kiểm tra về BVMT</a:t>
            </a:r>
          </a:p>
        </p:txBody>
      </p:sp>
      <p:sp>
        <p:nvSpPr>
          <p:cNvPr id="3" name="Text Placeholder 2">
            <a:extLst>
              <a:ext uri="{FF2B5EF4-FFF2-40B4-BE49-F238E27FC236}">
                <a16:creationId xmlns:a16="http://schemas.microsoft.com/office/drawing/2014/main" id="{1183ABE6-80B8-445D-93C0-7F70FFFEECB6}"/>
              </a:ext>
            </a:extLst>
          </p:cNvPr>
          <p:cNvSpPr>
            <a:spLocks noGrp="1"/>
          </p:cNvSpPr>
          <p:nvPr>
            <p:ph type="body" idx="1"/>
          </p:nvPr>
        </p:nvSpPr>
        <p:spPr>
          <a:xfrm>
            <a:off x="209550" y="1485900"/>
            <a:ext cx="8934450" cy="3440075"/>
          </a:xfrm>
        </p:spPr>
        <p:txBody>
          <a:bodyPr/>
          <a:lstStyle/>
          <a:p>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a:t>
            </a:r>
          </a:p>
          <a:p>
            <a:pPr marL="457200" indent="-342900">
              <a:buFontTx/>
              <a:buChar char="-"/>
            </a:pP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CSMT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TNMT, UBND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tỉnh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duyệt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dấu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BVMT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chặn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vi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gây</a:t>
            </a:r>
            <a:r>
              <a:rPr lang="en-US" sz="2400" dirty="0">
                <a:latin typeface="Times New Roman" panose="02020603050405020304" pitchFamily="18" charset="0"/>
                <a:cs typeface="Times New Roman" panose="02020603050405020304" pitchFamily="18" charset="0"/>
              </a:rPr>
              <a:t> ô </a:t>
            </a:r>
            <a:r>
              <a:rPr lang="en-US" sz="2400" dirty="0" err="1">
                <a:latin typeface="Times New Roman" panose="02020603050405020304" pitchFamily="18" charset="0"/>
                <a:cs typeface="Times New Roman" panose="02020603050405020304" pitchFamily="18" charset="0"/>
              </a:rPr>
              <a:t>nhiễm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0825469-1DD5-41EA-A72F-53E741CA8FC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288038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33C35D5-F59D-4331-A441-117849EED1C7}"/>
              </a:ext>
            </a:extLst>
          </p:cNvPr>
          <p:cNvSpPr>
            <a:spLocks noGrp="1"/>
          </p:cNvSpPr>
          <p:nvPr>
            <p:ph type="title"/>
          </p:nvPr>
        </p:nvSpPr>
        <p:spPr/>
        <p:txBody>
          <a:bodyPr/>
          <a:lstStyle/>
          <a:p>
            <a:r>
              <a:rPr lang="en-US" sz="2800"/>
              <a:t>Thanh tra, kiểm tra về BVMT</a:t>
            </a:r>
          </a:p>
        </p:txBody>
      </p:sp>
      <p:sp>
        <p:nvSpPr>
          <p:cNvPr id="5" name="Text Placeholder 2">
            <a:extLst>
              <a:ext uri="{FF2B5EF4-FFF2-40B4-BE49-F238E27FC236}">
                <a16:creationId xmlns:a16="http://schemas.microsoft.com/office/drawing/2014/main" id="{2C743C29-34FA-4D76-AC57-4DD3A35BD274}"/>
              </a:ext>
            </a:extLst>
          </p:cNvPr>
          <p:cNvSpPr>
            <a:spLocks noGrp="1"/>
          </p:cNvSpPr>
          <p:nvPr>
            <p:ph type="body" idx="1"/>
          </p:nvPr>
        </p:nvSpPr>
        <p:spPr>
          <a:xfrm>
            <a:off x="180975" y="1559425"/>
            <a:ext cx="9086850" cy="3366550"/>
          </a:xfrm>
        </p:spPr>
        <p:txBody>
          <a:bodyPr/>
          <a:lstStyle/>
          <a:p>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a:t>
            </a:r>
          </a:p>
          <a:p>
            <a:pPr marL="457200" indent="-342900">
              <a:buFontTx/>
              <a:buChar char="-"/>
            </a:pP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b </a:t>
            </a:r>
            <a:r>
              <a:rPr lang="en-US" sz="2400" dirty="0" err="1">
                <a:latin typeface="Times New Roman" panose="02020603050405020304" pitchFamily="18" charset="0"/>
                <a:cs typeface="Times New Roman" panose="02020603050405020304" pitchFamily="18" charset="0"/>
              </a:rPr>
              <a:t>khoản</a:t>
            </a:r>
            <a:r>
              <a:rPr lang="en-US" sz="2400"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160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Luật</a:t>
            </a:r>
            <a:r>
              <a:rPr lang="en-US" sz="2400" dirty="0">
                <a:latin typeface="Times New Roman" panose="02020603050405020304" pitchFamily="18" charset="0"/>
                <a:cs typeface="Times New Roman" panose="02020603050405020304" pitchFamily="18" charset="0"/>
              </a:rPr>
              <a:t> BVMT,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TNMT, UBND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tỉnh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a:t>
            </a:r>
          </a:p>
        </p:txBody>
      </p:sp>
      <p:sp>
        <p:nvSpPr>
          <p:cNvPr id="6" name="Slide Number Placeholder 3">
            <a:extLst>
              <a:ext uri="{FF2B5EF4-FFF2-40B4-BE49-F238E27FC236}">
                <a16:creationId xmlns:a16="http://schemas.microsoft.com/office/drawing/2014/main" id="{773BA7B5-7559-434F-95BE-E2AF9C5E432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2584324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150" y="1767275"/>
            <a:ext cx="8753383" cy="3158700"/>
          </a:xfrm>
        </p:spPr>
        <p:txBody>
          <a:bodyPr/>
          <a:lstStyle/>
          <a:p>
            <a:pPr marL="50800" indent="0">
              <a:buNone/>
            </a:pPr>
            <a:r>
              <a:rPr lang="en-US" b="1" dirty="0">
                <a:latin typeface="Times New Roman" panose="02020603050405020304" pitchFamily="18" charset="0"/>
                <a:cs typeface="Times New Roman" panose="02020603050405020304" pitchFamily="18" charset="0"/>
              </a:rPr>
              <a:t>II. TRAO ĐỔI MỘT SỐ KỸ NĂNG THANH, KIỂM TRA VIỆC CHẤP HÀNH PHÁP LUẬT VỀ BẢO VỆ MÔI TRƯỜNG</a:t>
            </a:r>
            <a:endParaRPr lang="en-US" b="1" cap="all"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1641249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4" y="530725"/>
            <a:ext cx="3403673" cy="1028700"/>
          </a:xfrm>
          <a:prstGeom prst="rect">
            <a:avLst/>
          </a:prstGeom>
        </p:spPr>
        <p:txBody>
          <a:bodyPr spcFirstLastPara="1" wrap="square" lIns="91425" tIns="91425" rIns="91425" bIns="91425" anchor="ctr" anchorCtr="0">
            <a:noAutofit/>
          </a:bodyPr>
          <a:lstStyle/>
          <a:p>
            <a:pPr lvl="0" algn="just"/>
            <a:r>
              <a:rPr lang="vi-VN" sz="2000" dirty="0">
                <a:solidFill>
                  <a:schemeClr val="bg1"/>
                </a:solidFill>
                <a:latin typeface="+mn-lt"/>
              </a:rPr>
              <a:t> </a:t>
            </a:r>
            <a:r>
              <a:rPr lang="en-US" sz="2000" dirty="0">
                <a:solidFill>
                  <a:schemeClr val="bg1"/>
                </a:solidFill>
                <a:latin typeface="+mn-lt"/>
              </a:rPr>
              <a:t>CHUẨN BỊ KIỂM TRA</a:t>
            </a:r>
            <a:endParaRPr sz="2000" dirty="0">
              <a:solidFill>
                <a:schemeClr val="bg1"/>
              </a:solidFill>
              <a:latin typeface="+mn-lt"/>
            </a:endParaRPr>
          </a:p>
        </p:txBody>
      </p:sp>
      <p:sp>
        <p:nvSpPr>
          <p:cNvPr id="157" name="Google Shape;157;p18"/>
          <p:cNvSpPr txBox="1">
            <a:spLocks noGrp="1"/>
          </p:cNvSpPr>
          <p:nvPr>
            <p:ph type="body" idx="1"/>
          </p:nvPr>
        </p:nvSpPr>
        <p:spPr>
          <a:xfrm>
            <a:off x="342847" y="1508217"/>
            <a:ext cx="8445261" cy="3183543"/>
          </a:xfrm>
          <a:prstGeom prst="rect">
            <a:avLst/>
          </a:prstGeom>
        </p:spPr>
        <p:txBody>
          <a:bodyPr spcFirstLastPara="1" wrap="square" lIns="91425" tIns="91425" rIns="91425" bIns="91425" anchor="t" anchorCtr="0">
            <a:noAutofit/>
          </a:bodyPr>
          <a:lstStyle/>
          <a:p>
            <a:pPr marL="50800" indent="0" algn="just">
              <a:spcAft>
                <a:spcPts val="600"/>
              </a:spcAft>
              <a:buNone/>
            </a:pP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Kiểm</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tra</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người</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đại</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diện</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theo</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pháp</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luật</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của</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cơ</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sở</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trường</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hợp</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không</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phải</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là</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người</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đứng</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đầu</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thì</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phải</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cung</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cấp</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giấy</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ủy</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quyền</a:t>
            </a:r>
            <a:r>
              <a:rPr lang="en-US" sz="2600" dirty="0">
                <a:solidFill>
                  <a:schemeClr val="accent1">
                    <a:lumMod val="90000"/>
                    <a:lumOff val="10000"/>
                  </a:schemeClr>
                </a:solidFill>
                <a:latin typeface="+mn-lt"/>
                <a:ea typeface="Arial"/>
                <a:cs typeface="Arial"/>
              </a:rPr>
              <a:t>.</a:t>
            </a:r>
          </a:p>
          <a:p>
            <a:pPr marL="50800" indent="0" algn="just">
              <a:spcAft>
                <a:spcPts val="600"/>
              </a:spcAft>
              <a:buNone/>
            </a:pPr>
            <a:r>
              <a:rPr lang="en-US" sz="2600" dirty="0">
                <a:solidFill>
                  <a:schemeClr val="accent1">
                    <a:lumMod val="90000"/>
                    <a:lumOff val="10000"/>
                  </a:schemeClr>
                </a:solidFill>
                <a:latin typeface="+mn-lt"/>
                <a:ea typeface="Arial"/>
                <a:cs typeface="Arial"/>
              </a:rPr>
              <a:t>- </a:t>
            </a:r>
            <a:r>
              <a:rPr lang="vi-VN" sz="2600" dirty="0">
                <a:solidFill>
                  <a:schemeClr val="accent1">
                    <a:lumMod val="90000"/>
                    <a:lumOff val="10000"/>
                  </a:schemeClr>
                </a:solidFill>
                <a:latin typeface="+mn-lt"/>
                <a:ea typeface="Arial"/>
                <a:cs typeface="Arial"/>
              </a:rPr>
              <a:t>Công bố thành phần đoàn </a:t>
            </a:r>
            <a:r>
              <a:rPr lang="en-US" sz="2600" dirty="0" err="1">
                <a:solidFill>
                  <a:schemeClr val="accent1">
                    <a:lumMod val="90000"/>
                    <a:lumOff val="10000"/>
                  </a:schemeClr>
                </a:solidFill>
                <a:latin typeface="+mn-lt"/>
                <a:ea typeface="Arial"/>
                <a:cs typeface="Arial"/>
              </a:rPr>
              <a:t>thanh</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kiểm</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tra</a:t>
            </a:r>
            <a:r>
              <a:rPr lang="en-US" sz="2600" dirty="0">
                <a:solidFill>
                  <a:schemeClr val="accent1">
                    <a:lumMod val="90000"/>
                    <a:lumOff val="10000"/>
                  </a:schemeClr>
                </a:solidFill>
                <a:latin typeface="+mn-lt"/>
                <a:ea typeface="Arial"/>
                <a:cs typeface="Arial"/>
              </a:rPr>
              <a:t> </a:t>
            </a:r>
            <a:r>
              <a:rPr lang="vi-VN" sz="2600" dirty="0">
                <a:solidFill>
                  <a:schemeClr val="accent1">
                    <a:lumMod val="90000"/>
                    <a:lumOff val="10000"/>
                  </a:schemeClr>
                </a:solidFill>
                <a:latin typeface="+mn-lt"/>
                <a:ea typeface="Arial"/>
                <a:cs typeface="Arial"/>
              </a:rPr>
              <a:t>theo </a:t>
            </a:r>
            <a:r>
              <a:rPr lang="en-US" sz="2600" dirty="0" err="1">
                <a:solidFill>
                  <a:schemeClr val="accent1">
                    <a:lumMod val="90000"/>
                    <a:lumOff val="10000"/>
                  </a:schemeClr>
                </a:solidFill>
                <a:latin typeface="+mn-lt"/>
                <a:ea typeface="Arial"/>
                <a:cs typeface="Arial"/>
              </a:rPr>
              <a:t>Guyết</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định</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Giấy</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mời</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làm</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việc</a:t>
            </a:r>
            <a:r>
              <a:rPr lang="en-US" sz="2600" dirty="0">
                <a:solidFill>
                  <a:schemeClr val="accent1">
                    <a:lumMod val="90000"/>
                    <a:lumOff val="10000"/>
                  </a:schemeClr>
                </a:solidFill>
                <a:latin typeface="+mn-lt"/>
                <a:ea typeface="Arial"/>
                <a:cs typeface="Arial"/>
              </a:rPr>
              <a:t>.</a:t>
            </a:r>
            <a:endParaRPr lang="vi-VN" sz="2600" dirty="0">
              <a:solidFill>
                <a:schemeClr val="accent1">
                  <a:lumMod val="90000"/>
                  <a:lumOff val="10000"/>
                </a:schemeClr>
              </a:solidFill>
              <a:latin typeface="+mn-lt"/>
              <a:ea typeface="Arial"/>
              <a:cs typeface="Arial"/>
            </a:endParaRPr>
          </a:p>
          <a:p>
            <a:pPr marL="50800" indent="0" algn="just">
              <a:spcAft>
                <a:spcPts val="600"/>
              </a:spcAft>
              <a:buNone/>
            </a:pP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Trao</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đổi</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về</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nội</a:t>
            </a:r>
            <a:r>
              <a:rPr lang="en-US" sz="2600" dirty="0">
                <a:solidFill>
                  <a:schemeClr val="accent1">
                    <a:lumMod val="90000"/>
                    <a:lumOff val="10000"/>
                  </a:schemeClr>
                </a:solidFill>
                <a:latin typeface="+mn-lt"/>
                <a:ea typeface="Arial"/>
                <a:cs typeface="Arial"/>
              </a:rPr>
              <a:t> dung,</a:t>
            </a:r>
            <a:r>
              <a:rPr lang="vi-VN" sz="2600" dirty="0">
                <a:solidFill>
                  <a:schemeClr val="accent1">
                    <a:lumMod val="90000"/>
                    <a:lumOff val="10000"/>
                  </a:schemeClr>
                </a:solidFill>
                <a:latin typeface="+mn-lt"/>
                <a:ea typeface="Arial"/>
                <a:cs typeface="Arial"/>
              </a:rPr>
              <a:t> chương trình làm việc dự kiến</a:t>
            </a:r>
            <a:r>
              <a:rPr lang="en-US" sz="2600" dirty="0">
                <a:solidFill>
                  <a:schemeClr val="accent1">
                    <a:lumMod val="90000"/>
                    <a:lumOff val="10000"/>
                  </a:schemeClr>
                </a:solidFill>
                <a:latin typeface="+mn-lt"/>
                <a:ea typeface="Arial"/>
                <a:cs typeface="Arial"/>
              </a:rPr>
              <a:t> </a:t>
            </a:r>
            <a:r>
              <a:rPr lang="vi-VN" sz="2600" dirty="0">
                <a:solidFill>
                  <a:schemeClr val="accent1">
                    <a:lumMod val="90000"/>
                    <a:lumOff val="10000"/>
                  </a:schemeClr>
                </a:solidFill>
                <a:latin typeface="+mn-lt"/>
                <a:ea typeface="Arial"/>
                <a:cs typeface="Arial"/>
              </a:rPr>
              <a:t>đối với các đơn vị được thanh</a:t>
            </a:r>
            <a:r>
              <a:rPr lang="en-US" sz="2600" dirty="0">
                <a:solidFill>
                  <a:schemeClr val="accent1">
                    <a:lumMod val="90000"/>
                    <a:lumOff val="10000"/>
                  </a:schemeClr>
                </a:solidFill>
                <a:latin typeface="+mn-lt"/>
                <a:ea typeface="Arial"/>
                <a:cs typeface="Arial"/>
              </a:rPr>
              <a:t>, </a:t>
            </a:r>
            <a:r>
              <a:rPr lang="en-US" sz="2600" dirty="0" err="1">
                <a:solidFill>
                  <a:schemeClr val="accent1">
                    <a:lumMod val="90000"/>
                    <a:lumOff val="10000"/>
                  </a:schemeClr>
                </a:solidFill>
                <a:latin typeface="+mn-lt"/>
                <a:ea typeface="Arial"/>
                <a:cs typeface="Arial"/>
              </a:rPr>
              <a:t>kiểm</a:t>
            </a:r>
            <a:r>
              <a:rPr lang="vi-VN" sz="2600" dirty="0">
                <a:solidFill>
                  <a:schemeClr val="accent1">
                    <a:lumMod val="90000"/>
                    <a:lumOff val="10000"/>
                  </a:schemeClr>
                </a:solidFill>
                <a:latin typeface="+mn-lt"/>
                <a:ea typeface="Arial"/>
                <a:cs typeface="Arial"/>
              </a:rPr>
              <a:t> tra</a:t>
            </a:r>
            <a:r>
              <a:rPr lang="en-US" sz="2600" dirty="0">
                <a:solidFill>
                  <a:schemeClr val="accent1">
                    <a:lumMod val="90000"/>
                    <a:lumOff val="10000"/>
                  </a:schemeClr>
                </a:solidFill>
                <a:latin typeface="+mn-lt"/>
                <a:ea typeface="Arial"/>
                <a:cs typeface="Arial"/>
              </a:rPr>
              <a:t>.</a:t>
            </a:r>
            <a:endParaRPr lang="vi-VN" sz="2600" dirty="0">
              <a:solidFill>
                <a:schemeClr val="accent1">
                  <a:lumMod val="90000"/>
                  <a:lumOff val="10000"/>
                </a:schemeClr>
              </a:solidFill>
              <a:latin typeface="+mn-lt"/>
              <a:ea typeface="Arial"/>
              <a:cs typeface="Aria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9915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4" y="530725"/>
            <a:ext cx="3403673" cy="1028700"/>
          </a:xfrm>
          <a:prstGeom prst="rect">
            <a:avLst/>
          </a:prstGeom>
        </p:spPr>
        <p:txBody>
          <a:bodyPr spcFirstLastPara="1" wrap="square" lIns="91425" tIns="91425" rIns="91425" bIns="91425" anchor="ctr" anchorCtr="0">
            <a:noAutofit/>
          </a:bodyPr>
          <a:lstStyle/>
          <a:p>
            <a:pPr lvl="0" algn="just"/>
            <a:r>
              <a:rPr lang="vi-VN" sz="2000" dirty="0">
                <a:solidFill>
                  <a:schemeClr val="bg1"/>
                </a:solidFill>
                <a:latin typeface="+mn-lt"/>
              </a:rPr>
              <a:t>  </a:t>
            </a:r>
            <a:r>
              <a:rPr lang="en-US" sz="2000" dirty="0">
                <a:solidFill>
                  <a:schemeClr val="bg1"/>
                </a:solidFill>
                <a:latin typeface="+mn-lt"/>
              </a:rPr>
              <a:t>KIỂM TRA HỒ SƠ</a:t>
            </a:r>
            <a:endParaRPr sz="2000" dirty="0">
              <a:solidFill>
                <a:schemeClr val="bg1"/>
              </a:solidFill>
              <a:latin typeface="+mn-lt"/>
            </a:endParaRPr>
          </a:p>
        </p:txBody>
      </p:sp>
      <p:sp>
        <p:nvSpPr>
          <p:cNvPr id="157" name="Google Shape;157;p18"/>
          <p:cNvSpPr txBox="1">
            <a:spLocks noGrp="1"/>
          </p:cNvSpPr>
          <p:nvPr>
            <p:ph type="body" idx="1"/>
          </p:nvPr>
        </p:nvSpPr>
        <p:spPr>
          <a:xfrm>
            <a:off x="114301" y="1559425"/>
            <a:ext cx="8963024" cy="3507875"/>
          </a:xfrm>
          <a:prstGeom prst="rect">
            <a:avLst/>
          </a:prstGeom>
        </p:spPr>
        <p:txBody>
          <a:bodyPr spcFirstLastPara="1" wrap="square" lIns="91425" tIns="91425" rIns="91425" bIns="91425" anchor="t" anchorCtr="0">
            <a:noAutofit/>
          </a:bodyPr>
          <a:lstStyle/>
          <a:p>
            <a:pPr algn="just">
              <a:spcBef>
                <a:spcPts val="0"/>
              </a:spcBef>
              <a:buFontTx/>
              <a:buChar char="-"/>
            </a:pPr>
            <a:r>
              <a:rPr lang="vi-VN" sz="2400" dirty="0">
                <a:latin typeface="Times New Roman" panose="02020603050405020304" pitchFamily="18" charset="0"/>
                <a:cs typeface="Times New Roman" panose="02020603050405020304" pitchFamily="18" charset="0"/>
              </a:rPr>
              <a:t>Quyết định phê duyệt ĐTM</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Đề án</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BVMT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Giấy xác nhận KH BVMT,…;</a:t>
            </a:r>
            <a:endParaRPr lang="en-US" sz="2400" dirty="0">
              <a:latin typeface="Times New Roman" panose="02020603050405020304" pitchFamily="18" charset="0"/>
              <a:cs typeface="Times New Roman" panose="02020603050405020304" pitchFamily="18" charset="0"/>
            </a:endParaRPr>
          </a:p>
          <a:p>
            <a:pPr algn="just">
              <a:spcBef>
                <a:spcPts val="0"/>
              </a:spcBef>
              <a:buFontTx/>
              <a:buChar char="-"/>
            </a:pPr>
            <a:r>
              <a:rPr lang="vi-VN" sz="2400" dirty="0">
                <a:latin typeface="Times New Roman" panose="02020603050405020304" pitchFamily="18" charset="0"/>
                <a:cs typeface="Times New Roman" panose="02020603050405020304" pitchFamily="18" charset="0"/>
              </a:rPr>
              <a:t>Kiểm tra ĐTM</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Đề án BVMT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KH BVMT;</a:t>
            </a:r>
            <a:endParaRPr lang="en-US" sz="2400" dirty="0">
              <a:latin typeface="Times New Roman" panose="02020603050405020304" pitchFamily="18" charset="0"/>
              <a:cs typeface="Times New Roman" panose="02020603050405020304" pitchFamily="18" charset="0"/>
            </a:endParaRPr>
          </a:p>
          <a:p>
            <a:pPr algn="just">
              <a:spcBef>
                <a:spcPts val="0"/>
              </a:spcBef>
              <a:buFontTx/>
              <a:buChar char="-"/>
            </a:pPr>
            <a:r>
              <a:rPr lang="vi-VN" sz="2400" dirty="0">
                <a:latin typeface="Times New Roman" panose="02020603050405020304" pitchFamily="18" charset="0"/>
                <a:cs typeface="Times New Roman" panose="02020603050405020304" pitchFamily="18" charset="0"/>
              </a:rPr>
              <a:t>Kiểm tra, đối chiếu thực hiện chương</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trình quan trắc, giám sát môi trường;</a:t>
            </a:r>
            <a:endParaRPr lang="en-US" sz="2400" dirty="0">
              <a:latin typeface="Times New Roman" panose="02020603050405020304" pitchFamily="18" charset="0"/>
              <a:cs typeface="Times New Roman" panose="02020603050405020304" pitchFamily="18" charset="0"/>
            </a:endParaRPr>
          </a:p>
          <a:p>
            <a:pPr algn="just">
              <a:spcBef>
                <a:spcPts val="0"/>
              </a:spcBef>
              <a:buFontTx/>
              <a:buChar char="-"/>
            </a:pPr>
            <a:r>
              <a:rPr lang="vi-VN" sz="2400" dirty="0">
                <a:latin typeface="Times New Roman" panose="02020603050405020304" pitchFamily="18" charset="0"/>
                <a:cs typeface="Times New Roman" panose="02020603050405020304" pitchFamily="18" charset="0"/>
              </a:rPr>
              <a:t>Giấy xác nhận hoàn thành CT BVMT;</a:t>
            </a:r>
            <a:r>
              <a:rPr lang="en-US" sz="2400" dirty="0">
                <a:latin typeface="Times New Roman" panose="02020603050405020304" pitchFamily="18" charset="0"/>
                <a:cs typeface="Times New Roman" panose="02020603050405020304" pitchFamily="18" charset="0"/>
              </a:rPr>
              <a:t> GP </a:t>
            </a:r>
            <a:r>
              <a:rPr lang="en-US" sz="2400" dirty="0" err="1">
                <a:latin typeface="Times New Roman" panose="02020603050405020304" pitchFamily="18" charset="0"/>
                <a:cs typeface="Times New Roman" panose="02020603050405020304" pitchFamily="18" charset="0"/>
              </a:rPr>
              <a:t>xả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thải</a:t>
            </a:r>
            <a:br>
              <a:rPr lang="vi-VN" sz="2400" dirty="0">
                <a:latin typeface="Times New Roman" panose="02020603050405020304" pitchFamily="18" charset="0"/>
                <a:cs typeface="Times New Roman" panose="02020603050405020304" pitchFamily="18" charset="0"/>
              </a:rPr>
            </a:br>
            <a:r>
              <a:rPr lang="vi-VN" sz="2400" dirty="0">
                <a:latin typeface="Times New Roman" panose="02020603050405020304" pitchFamily="18" charset="0"/>
                <a:cs typeface="Times New Roman" panose="02020603050405020304" pitchFamily="18" charset="0"/>
              </a:rPr>
              <a:t>Báo cáo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BVMT</a:t>
            </a:r>
            <a:r>
              <a:rPr lang="vi-VN"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Chứng từ CTNH;</a:t>
            </a:r>
            <a:br>
              <a:rPr lang="vi-VN" sz="2400" dirty="0">
                <a:latin typeface="Times New Roman" panose="02020603050405020304" pitchFamily="18" charset="0"/>
                <a:cs typeface="Times New Roman" panose="02020603050405020304" pitchFamily="18" charset="0"/>
              </a:rPr>
            </a:br>
            <a:r>
              <a:rPr lang="vi-VN" sz="2400" dirty="0">
                <a:latin typeface="Times New Roman" panose="02020603050405020304" pitchFamily="18" charset="0"/>
                <a:cs typeface="Times New Roman" panose="02020603050405020304" pitchFamily="18" charset="0"/>
              </a:rPr>
              <a:t>Sổ đăng ký chủ nguồn thải CTNH</a:t>
            </a:r>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a:t>
            </a:r>
            <a:br>
              <a:rPr lang="vi-VN" sz="1800" dirty="0">
                <a:latin typeface="+mn-lt"/>
              </a:rPr>
            </a:br>
            <a:endParaRPr lang="vi-VN" sz="1800" dirty="0">
              <a:solidFill>
                <a:srgbClr val="000000"/>
              </a:solidFill>
              <a:latin typeface="+mn-lt"/>
              <a:ea typeface="Arial"/>
              <a:cs typeface="Aria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17</a:t>
            </a:fld>
            <a:endParaRPr/>
          </a:p>
        </p:txBody>
      </p:sp>
    </p:spTree>
    <p:extLst>
      <p:ext uri="{BB962C8B-B14F-4D97-AF65-F5344CB8AC3E}">
        <p14:creationId xmlns:p14="http://schemas.microsoft.com/office/powerpoint/2010/main" val="319759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4" y="530725"/>
            <a:ext cx="3403673" cy="1028700"/>
          </a:xfrm>
          <a:prstGeom prst="rect">
            <a:avLst/>
          </a:prstGeom>
        </p:spPr>
        <p:txBody>
          <a:bodyPr spcFirstLastPara="1" wrap="square" lIns="91425" tIns="91425" rIns="91425" bIns="91425" anchor="ctr" anchorCtr="0">
            <a:noAutofit/>
          </a:bodyPr>
          <a:lstStyle/>
          <a:p>
            <a:pPr lvl="0" algn="just"/>
            <a:r>
              <a:rPr lang="vi-VN" sz="2000" dirty="0">
                <a:solidFill>
                  <a:schemeClr val="bg1"/>
                </a:solidFill>
                <a:latin typeface="+mn-lt"/>
              </a:rPr>
              <a:t>  </a:t>
            </a:r>
            <a:r>
              <a:rPr lang="en-US" sz="2000" dirty="0">
                <a:solidFill>
                  <a:schemeClr val="bg1"/>
                </a:solidFill>
                <a:latin typeface="+mn-lt"/>
              </a:rPr>
              <a:t>KIỂM TRA HỒ SƠ</a:t>
            </a:r>
            <a:endParaRPr sz="2000" dirty="0">
              <a:solidFill>
                <a:schemeClr val="bg1"/>
              </a:solidFill>
              <a:latin typeface="+mn-lt"/>
            </a:endParaRPr>
          </a:p>
        </p:txBody>
      </p:sp>
      <p:sp>
        <p:nvSpPr>
          <p:cNvPr id="157" name="Google Shape;157;p18"/>
          <p:cNvSpPr txBox="1">
            <a:spLocks noGrp="1"/>
          </p:cNvSpPr>
          <p:nvPr>
            <p:ph type="body" idx="1"/>
          </p:nvPr>
        </p:nvSpPr>
        <p:spPr>
          <a:xfrm>
            <a:off x="180976" y="1584997"/>
            <a:ext cx="8856344" cy="3625177"/>
          </a:xfrm>
          <a:prstGeom prst="rect">
            <a:avLst/>
          </a:prstGeom>
        </p:spPr>
        <p:txBody>
          <a:bodyPr spcFirstLastPara="1" wrap="square" lIns="91425" tIns="91425" rIns="91425" bIns="91425" anchor="t" anchorCtr="0">
            <a:noAutofit/>
          </a:bodyPr>
          <a:lstStyle/>
          <a:p>
            <a:pPr algn="just">
              <a:spcAft>
                <a:spcPts val="600"/>
              </a:spcAft>
              <a:buFontTx/>
              <a:buChar char="-"/>
            </a:pPr>
            <a:r>
              <a:rPr lang="vi-VN" sz="2400" dirty="0">
                <a:latin typeface="+mj-lt"/>
              </a:rPr>
              <a:t>Hợp đồng xử lý chất thải;</a:t>
            </a:r>
            <a:r>
              <a:rPr lang="en-US" sz="2400" dirty="0">
                <a:latin typeface="+mj-lt"/>
              </a:rPr>
              <a:t> </a:t>
            </a:r>
            <a:r>
              <a:rPr lang="vi-VN" sz="2400" dirty="0">
                <a:latin typeface="+mj-lt"/>
              </a:rPr>
              <a:t>Hồ sơ năng lực đơn vị nhận xử lý CTNH;</a:t>
            </a:r>
            <a:r>
              <a:rPr lang="en-US" sz="2400" dirty="0">
                <a:latin typeface="+mj-lt"/>
              </a:rPr>
              <a:t> </a:t>
            </a:r>
            <a:r>
              <a:rPr lang="vi-VN" sz="2400" dirty="0">
                <a:latin typeface="+mj-lt"/>
              </a:rPr>
              <a:t>Kết quả phân định CTNH (nếu có)</a:t>
            </a:r>
            <a:endParaRPr lang="en-US" sz="2400" dirty="0">
              <a:latin typeface="+mj-lt"/>
            </a:endParaRPr>
          </a:p>
          <a:p>
            <a:pPr algn="just">
              <a:spcAft>
                <a:spcPts val="600"/>
              </a:spcAft>
              <a:buFontTx/>
              <a:buChar char="-"/>
            </a:pPr>
            <a:r>
              <a:rPr lang="vi-VN" sz="2400" dirty="0">
                <a:latin typeface="+mj-lt"/>
              </a:rPr>
              <a:t>Các văn bản chấp thuận thay đổi nội</a:t>
            </a:r>
            <a:r>
              <a:rPr lang="en-US" sz="2400" dirty="0">
                <a:latin typeface="+mj-lt"/>
              </a:rPr>
              <a:t> </a:t>
            </a:r>
            <a:r>
              <a:rPr lang="vi-VN" sz="2400" dirty="0">
                <a:latin typeface="+mj-lt"/>
              </a:rPr>
              <a:t>dung ĐTM của cơ quan có thẩm quyền.</a:t>
            </a:r>
            <a:endParaRPr lang="en-US" sz="2400" dirty="0">
              <a:latin typeface="+mj-lt"/>
            </a:endParaRPr>
          </a:p>
          <a:p>
            <a:pPr algn="just">
              <a:spcAft>
                <a:spcPts val="600"/>
              </a:spcAft>
              <a:buFontTx/>
              <a:buChar char="-"/>
            </a:pPr>
            <a:r>
              <a:rPr lang="vi-VN" sz="2400" dirty="0">
                <a:latin typeface="+mj-lt"/>
              </a:rPr>
              <a:t>H.đơn, chứng từ mua nước sạch/xác định</a:t>
            </a:r>
            <a:r>
              <a:rPr lang="en-US" sz="2400" dirty="0">
                <a:latin typeface="+mj-lt"/>
              </a:rPr>
              <a:t> </a:t>
            </a:r>
            <a:r>
              <a:rPr lang="vi-VN" sz="2400" dirty="0">
                <a:latin typeface="+mj-lt"/>
              </a:rPr>
              <a:t>lượng nước sử dụng từ giếng khoan…</a:t>
            </a:r>
            <a:r>
              <a:rPr lang="en-US" sz="2400" dirty="0">
                <a:latin typeface="+mj-lt"/>
              </a:rPr>
              <a:t> </a:t>
            </a:r>
          </a:p>
          <a:p>
            <a:pPr algn="just">
              <a:spcAft>
                <a:spcPts val="600"/>
              </a:spcAft>
              <a:buFontTx/>
              <a:buChar char="-"/>
            </a:pPr>
            <a:r>
              <a:rPr lang="vi-VN" sz="2400" dirty="0">
                <a:latin typeface="+mj-lt"/>
              </a:rPr>
              <a:t>Thông báo kê khai, nộp phí BVMT;</a:t>
            </a:r>
            <a:r>
              <a:rPr lang="en-US" sz="2400" dirty="0">
                <a:latin typeface="+mj-lt"/>
              </a:rPr>
              <a:t> </a:t>
            </a:r>
            <a:r>
              <a:rPr lang="vi-VN" sz="2400" dirty="0">
                <a:latin typeface="+mj-lt"/>
              </a:rPr>
              <a:t>Biên bản hoặc Kết luận</a:t>
            </a:r>
            <a:r>
              <a:rPr lang="en-US" sz="2400" dirty="0">
                <a:latin typeface="+mj-lt"/>
              </a:rPr>
              <a:t> </a:t>
            </a:r>
            <a:r>
              <a:rPr lang="vi-VN" sz="2400" dirty="0">
                <a:latin typeface="+mj-lt"/>
              </a:rPr>
              <a:t>thanh tra, kiểm</a:t>
            </a:r>
            <a:r>
              <a:rPr lang="en-US" sz="2400" dirty="0">
                <a:latin typeface="+mj-lt"/>
              </a:rPr>
              <a:t> </a:t>
            </a:r>
            <a:r>
              <a:rPr lang="vi-VN" sz="2400" dirty="0">
                <a:latin typeface="+mj-lt"/>
              </a:rPr>
              <a:t>tra BVMT gần nhất đối với đơn vị</a:t>
            </a:r>
            <a:r>
              <a:rPr lang="vi-VN" sz="2400" dirty="0">
                <a:latin typeface="+mn-lt"/>
              </a:rPr>
              <a:t>. </a:t>
            </a:r>
            <a:br>
              <a:rPr lang="vi-VN" sz="2400" dirty="0">
                <a:latin typeface="+mn-lt"/>
              </a:rPr>
            </a:br>
            <a:endParaRPr lang="vi-VN" sz="2400" dirty="0">
              <a:solidFill>
                <a:srgbClr val="000000"/>
              </a:solidFill>
              <a:latin typeface="+mn-lt"/>
              <a:ea typeface="Arial"/>
              <a:cs typeface="Aria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18</a:t>
            </a:fld>
            <a:endParaRPr/>
          </a:p>
        </p:txBody>
      </p:sp>
    </p:spTree>
    <p:extLst>
      <p:ext uri="{BB962C8B-B14F-4D97-AF65-F5344CB8AC3E}">
        <p14:creationId xmlns:p14="http://schemas.microsoft.com/office/powerpoint/2010/main" val="3501164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4" y="530725"/>
            <a:ext cx="3403673" cy="1028700"/>
          </a:xfrm>
          <a:prstGeom prst="rect">
            <a:avLst/>
          </a:prstGeom>
        </p:spPr>
        <p:txBody>
          <a:bodyPr spcFirstLastPara="1" wrap="square" lIns="91425" tIns="91425" rIns="91425" bIns="91425" anchor="ctr" anchorCtr="0">
            <a:noAutofit/>
          </a:bodyPr>
          <a:lstStyle/>
          <a:p>
            <a:pPr lvl="0" algn="just"/>
            <a:r>
              <a:rPr lang="vi-VN" sz="2000" dirty="0">
                <a:solidFill>
                  <a:schemeClr val="bg1"/>
                </a:solidFill>
                <a:latin typeface="+mn-lt"/>
              </a:rPr>
              <a:t>  </a:t>
            </a:r>
            <a:r>
              <a:rPr lang="en-US" sz="2000" dirty="0">
                <a:solidFill>
                  <a:schemeClr val="bg1"/>
                </a:solidFill>
                <a:latin typeface="+mn-lt"/>
              </a:rPr>
              <a:t>KIỂM TRA THỰC ĐỊA</a:t>
            </a:r>
            <a:endParaRPr sz="2000" dirty="0">
              <a:solidFill>
                <a:schemeClr val="bg1"/>
              </a:solidFill>
              <a:latin typeface="+mn-lt"/>
            </a:endParaRPr>
          </a:p>
        </p:txBody>
      </p:sp>
      <p:sp>
        <p:nvSpPr>
          <p:cNvPr id="157" name="Google Shape;157;p18"/>
          <p:cNvSpPr txBox="1">
            <a:spLocks noGrp="1"/>
          </p:cNvSpPr>
          <p:nvPr>
            <p:ph type="body" idx="1"/>
          </p:nvPr>
        </p:nvSpPr>
        <p:spPr>
          <a:xfrm>
            <a:off x="142875" y="1478318"/>
            <a:ext cx="8894445" cy="3665082"/>
          </a:xfrm>
          <a:prstGeom prst="rect">
            <a:avLst/>
          </a:prstGeom>
        </p:spPr>
        <p:txBody>
          <a:bodyPr spcFirstLastPara="1" wrap="square" lIns="91425" tIns="91425" rIns="91425" bIns="91425" anchor="t" anchorCtr="0">
            <a:noAutofit/>
          </a:bodyPr>
          <a:lstStyle/>
          <a:p>
            <a:pPr algn="just">
              <a:spcBef>
                <a:spcPts val="0"/>
              </a:spcBef>
              <a:spcAft>
                <a:spcPts val="600"/>
              </a:spcAft>
              <a:buFontTx/>
              <a:buChar char="-"/>
            </a:pPr>
            <a:r>
              <a:rPr lang="vi-VN" sz="2400" dirty="0">
                <a:latin typeface="+mj-lt"/>
              </a:rPr>
              <a:t>Nguyên tắc </a:t>
            </a:r>
            <a:r>
              <a:rPr lang="en-US" sz="2400" dirty="0" err="1">
                <a:latin typeface="+mj-lt"/>
              </a:rPr>
              <a:t>hệ</a:t>
            </a:r>
            <a:r>
              <a:rPr lang="en-US" sz="2400" dirty="0">
                <a:latin typeface="+mj-lt"/>
              </a:rPr>
              <a:t> </a:t>
            </a:r>
            <a:r>
              <a:rPr lang="en-US" sz="2400" dirty="0" err="1">
                <a:latin typeface="+mj-lt"/>
              </a:rPr>
              <a:t>thống</a:t>
            </a:r>
            <a:r>
              <a:rPr lang="en-US" sz="2400" dirty="0">
                <a:latin typeface="+mj-lt"/>
              </a:rPr>
              <a:t> (</a:t>
            </a:r>
            <a:r>
              <a:rPr lang="vi-VN" sz="2400" dirty="0">
                <a:latin typeface="+mj-lt"/>
              </a:rPr>
              <a:t>đầu </a:t>
            </a:r>
            <a:r>
              <a:rPr lang="en-US" sz="2400" dirty="0" err="1">
                <a:latin typeface="+mj-lt"/>
              </a:rPr>
              <a:t>vào</a:t>
            </a:r>
            <a:r>
              <a:rPr lang="en-US" sz="2400" dirty="0">
                <a:latin typeface="+mj-lt"/>
              </a:rPr>
              <a:t>, </a:t>
            </a:r>
            <a:r>
              <a:rPr lang="en-US" sz="2400" dirty="0" err="1">
                <a:latin typeface="+mj-lt"/>
              </a:rPr>
              <a:t>đầu</a:t>
            </a:r>
            <a:r>
              <a:rPr lang="en-US" sz="2400" dirty="0">
                <a:latin typeface="+mj-lt"/>
              </a:rPr>
              <a:t> </a:t>
            </a:r>
            <a:r>
              <a:rPr lang="en-US" sz="2400" dirty="0" err="1">
                <a:latin typeface="+mj-lt"/>
              </a:rPr>
              <a:t>ra</a:t>
            </a:r>
            <a:r>
              <a:rPr lang="en-US" sz="2400" dirty="0">
                <a:latin typeface="+mj-lt"/>
              </a:rPr>
              <a:t>)</a:t>
            </a:r>
            <a:r>
              <a:rPr lang="vi-VN" sz="2400" dirty="0">
                <a:latin typeface="+mj-lt"/>
              </a:rPr>
              <a:t>.</a:t>
            </a:r>
          </a:p>
          <a:p>
            <a:pPr algn="just">
              <a:spcBef>
                <a:spcPts val="0"/>
              </a:spcBef>
              <a:spcAft>
                <a:spcPts val="600"/>
              </a:spcAft>
              <a:buFontTx/>
              <a:buChar char="-"/>
            </a:pPr>
            <a:r>
              <a:rPr lang="vi-VN" sz="2400" dirty="0">
                <a:latin typeface="+mj-lt"/>
              </a:rPr>
              <a:t>Kiểm tra có tách nước mưa nước thải</a:t>
            </a:r>
            <a:r>
              <a:rPr lang="en-US" sz="2400" dirty="0">
                <a:latin typeface="+mj-lt"/>
              </a:rPr>
              <a:t> </a:t>
            </a:r>
            <a:r>
              <a:rPr lang="vi-VN" sz="2400" dirty="0">
                <a:latin typeface="+mj-lt"/>
              </a:rPr>
              <a:t>không?</a:t>
            </a:r>
          </a:p>
          <a:p>
            <a:pPr algn="just">
              <a:spcBef>
                <a:spcPts val="0"/>
              </a:spcBef>
              <a:spcAft>
                <a:spcPts val="600"/>
              </a:spcAft>
              <a:buFontTx/>
              <a:buChar char="-"/>
            </a:pPr>
            <a:r>
              <a:rPr lang="vi-VN" sz="2400" dirty="0">
                <a:latin typeface="+mj-lt"/>
              </a:rPr>
              <a:t>Hệ thống xử lý nước thải: Phát sinh;</a:t>
            </a:r>
            <a:r>
              <a:rPr lang="en-US" sz="2400" dirty="0">
                <a:latin typeface="+mj-lt"/>
              </a:rPr>
              <a:t> </a:t>
            </a:r>
            <a:r>
              <a:rPr lang="vi-VN" sz="2400" dirty="0">
                <a:latin typeface="+mj-lt"/>
              </a:rPr>
              <a:t>thu gom; xử lý; quy trình, công nghệ</a:t>
            </a:r>
            <a:r>
              <a:rPr lang="en-US" sz="2400" dirty="0">
                <a:latin typeface="+mj-lt"/>
              </a:rPr>
              <a:t> </a:t>
            </a:r>
            <a:r>
              <a:rPr lang="vi-VN" sz="2400" dirty="0">
                <a:latin typeface="+mj-lt"/>
              </a:rPr>
              <a:t>xử lý; hoá chất xử lý;</a:t>
            </a:r>
            <a:r>
              <a:rPr lang="en-US" sz="2400" dirty="0">
                <a:latin typeface="+mj-lt"/>
              </a:rPr>
              <a:t> </a:t>
            </a:r>
            <a:r>
              <a:rPr lang="vi-VN" sz="2400" dirty="0">
                <a:latin typeface="+mj-lt"/>
              </a:rPr>
              <a:t>Kiểm tra quản lý bùn thải;</a:t>
            </a:r>
            <a:r>
              <a:rPr lang="en-US" sz="2400" dirty="0">
                <a:latin typeface="+mj-lt"/>
              </a:rPr>
              <a:t> </a:t>
            </a:r>
            <a:r>
              <a:rPr lang="vi-VN" sz="2400" dirty="0">
                <a:latin typeface="+mj-lt"/>
              </a:rPr>
              <a:t>điểm xả thải. </a:t>
            </a:r>
            <a:endParaRPr lang="en-US" sz="2400" dirty="0">
              <a:latin typeface="+mj-lt"/>
            </a:endParaRPr>
          </a:p>
          <a:p>
            <a:pPr algn="just">
              <a:spcBef>
                <a:spcPts val="0"/>
              </a:spcBef>
              <a:spcAft>
                <a:spcPts val="600"/>
              </a:spcAft>
              <a:buFontTx/>
              <a:buChar char="-"/>
            </a:pPr>
            <a:r>
              <a:rPr lang="vi-VN" sz="2400" dirty="0">
                <a:latin typeface="+mj-lt"/>
              </a:rPr>
              <a:t>Kiểm tra Khu vực lưu giữ CTNH: Nền,</a:t>
            </a:r>
            <a:r>
              <a:rPr lang="en-US" sz="2400" dirty="0">
                <a:latin typeface="+mj-lt"/>
              </a:rPr>
              <a:t> </a:t>
            </a:r>
            <a:r>
              <a:rPr lang="vi-VN" sz="2400" dirty="0">
                <a:latin typeface="+mj-lt"/>
              </a:rPr>
              <a:t>mái, tường, rãnh</a:t>
            </a:r>
            <a:r>
              <a:rPr lang="en-US" sz="2400" dirty="0">
                <a:latin typeface="+mj-lt"/>
              </a:rPr>
              <a:t> </a:t>
            </a:r>
            <a:r>
              <a:rPr lang="vi-VN" sz="2400" dirty="0">
                <a:latin typeface="+mj-lt"/>
              </a:rPr>
              <a:t>và hố thu, phòng</a:t>
            </a:r>
            <a:r>
              <a:rPr lang="en-US" sz="2400" dirty="0">
                <a:latin typeface="+mj-lt"/>
              </a:rPr>
              <a:t> </a:t>
            </a:r>
            <a:r>
              <a:rPr lang="vi-VN" sz="2400" dirty="0">
                <a:latin typeface="+mj-lt"/>
              </a:rPr>
              <a:t>cháy, vật liệu thấm hút; dấu hiệu cảnh</a:t>
            </a:r>
            <a:r>
              <a:rPr lang="en-US" sz="2400" dirty="0">
                <a:latin typeface="+mj-lt"/>
              </a:rPr>
              <a:t> </a:t>
            </a:r>
            <a:r>
              <a:rPr lang="vi-VN" sz="2400" dirty="0">
                <a:latin typeface="+mj-lt"/>
              </a:rPr>
              <a:t>báo; biển báo;</a:t>
            </a:r>
            <a:r>
              <a:rPr lang="en-US" sz="2400" dirty="0">
                <a:latin typeface="+mj-lt"/>
              </a:rPr>
              <a:t> </a:t>
            </a:r>
            <a:r>
              <a:rPr lang="vi-VN" sz="2400" dirty="0">
                <a:latin typeface="+mj-lt"/>
              </a:rPr>
              <a:t>Kiểm tra khu vực lưu giữ CTSH và</a:t>
            </a:r>
            <a:r>
              <a:rPr lang="en-US" sz="2400" dirty="0">
                <a:latin typeface="+mj-lt"/>
              </a:rPr>
              <a:t> </a:t>
            </a:r>
            <a:r>
              <a:rPr lang="vi-VN" sz="2400" dirty="0">
                <a:latin typeface="+mj-lt"/>
              </a:rPr>
              <a:t>CTRTT:</a:t>
            </a:r>
            <a:r>
              <a:rPr lang="en-US" sz="2400" dirty="0">
                <a:latin typeface="+mj-lt"/>
              </a:rPr>
              <a:t> </a:t>
            </a:r>
            <a:r>
              <a:rPr lang="vi-VN" sz="2400" dirty="0">
                <a:latin typeface="+mj-lt"/>
              </a:rPr>
              <a:t>phân loại, lưu giữ</a:t>
            </a:r>
            <a:r>
              <a:rPr lang="en-US" sz="2400" dirty="0">
                <a:latin typeface="+mj-lt"/>
              </a:rPr>
              <a:t>.</a:t>
            </a:r>
          </a:p>
          <a:p>
            <a:pPr marL="50800" indent="0" algn="just">
              <a:spcAft>
                <a:spcPts val="600"/>
              </a:spcAft>
              <a:buNone/>
            </a:pPr>
            <a:br>
              <a:rPr lang="vi-VN" sz="2000" dirty="0">
                <a:latin typeface="+mn-lt"/>
              </a:rPr>
            </a:br>
            <a:r>
              <a:rPr lang="vi-VN" sz="3200" dirty="0">
                <a:latin typeface="+mn-lt"/>
              </a:rPr>
              <a:t> </a:t>
            </a:r>
            <a:br>
              <a:rPr lang="vi-VN" sz="3200" dirty="0">
                <a:latin typeface="+mn-lt"/>
              </a:rPr>
            </a:br>
            <a:endParaRPr lang="vi-VN" sz="3200" dirty="0">
              <a:solidFill>
                <a:srgbClr val="000000"/>
              </a:solidFill>
              <a:latin typeface="+mn-lt"/>
              <a:ea typeface="Arial"/>
              <a:cs typeface="Arial"/>
            </a:endParaRPr>
          </a:p>
          <a:p>
            <a:pPr algn="just">
              <a:spcAft>
                <a:spcPts val="600"/>
              </a:spcAft>
              <a:buFontTx/>
              <a:buChar char="-"/>
            </a:pPr>
            <a:endParaRPr lang="en-US" sz="2400" dirty="0">
              <a:latin typeface="+mn-lt"/>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19</a:t>
            </a:fld>
            <a:endParaRPr/>
          </a:p>
        </p:txBody>
      </p:sp>
    </p:spTree>
    <p:extLst>
      <p:ext uri="{BB962C8B-B14F-4D97-AF65-F5344CB8AC3E}">
        <p14:creationId xmlns:p14="http://schemas.microsoft.com/office/powerpoint/2010/main" val="2784959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5"/>
          <p:cNvSpPr txBox="1">
            <a:spLocks noGrp="1"/>
          </p:cNvSpPr>
          <p:nvPr>
            <p:ph type="ctrTitle" idx="4294967295"/>
          </p:nvPr>
        </p:nvSpPr>
        <p:spPr>
          <a:xfrm>
            <a:off x="685800" y="499125"/>
            <a:ext cx="6593700" cy="759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dirty="0"/>
              <a:t>NỘI DUNG </a:t>
            </a:r>
            <a:endParaRPr sz="3600" dirty="0"/>
          </a:p>
        </p:txBody>
      </p:sp>
      <p:sp>
        <p:nvSpPr>
          <p:cNvPr id="135" name="Google Shape;135;p15"/>
          <p:cNvSpPr txBox="1">
            <a:spLocks noGrp="1"/>
          </p:cNvSpPr>
          <p:nvPr>
            <p:ph type="subTitle" idx="4294967295"/>
          </p:nvPr>
        </p:nvSpPr>
        <p:spPr>
          <a:xfrm>
            <a:off x="685800" y="1259025"/>
            <a:ext cx="5735962" cy="2703600"/>
          </a:xfrm>
          <a:prstGeom prst="rect">
            <a:avLst/>
          </a:prstGeom>
        </p:spPr>
        <p:txBody>
          <a:bodyPr spcFirstLastPara="1" wrap="square" lIns="91425" tIns="91425" rIns="91425" bIns="91425" anchor="ctr" anchorCtr="0">
            <a:noAutofit/>
          </a:bodyPr>
          <a:lstStyle/>
          <a:p>
            <a:pPr marL="0" lvl="0" indent="0">
              <a:buNone/>
            </a:pPr>
            <a:r>
              <a:rPr lang="en-US" sz="2400" b="1" dirty="0">
                <a:solidFill>
                  <a:srgbClr val="FFFFFF"/>
                </a:solidFill>
                <a:latin typeface="+mn-lt"/>
              </a:rPr>
              <a:t>I. </a:t>
            </a:r>
            <a:r>
              <a:rPr lang="en-US" sz="2400" b="1" dirty="0" err="1">
                <a:solidFill>
                  <a:srgbClr val="FFFFFF"/>
                </a:solidFill>
                <a:latin typeface="+mn-lt"/>
              </a:rPr>
              <a:t>Thanh</a:t>
            </a:r>
            <a:r>
              <a:rPr lang="en-US" sz="2400" b="1" dirty="0">
                <a:solidFill>
                  <a:srgbClr val="FFFFFF"/>
                </a:solidFill>
                <a:latin typeface="+mn-lt"/>
              </a:rPr>
              <a:t> </a:t>
            </a:r>
            <a:r>
              <a:rPr lang="en-US" sz="2400" b="1" dirty="0" err="1">
                <a:solidFill>
                  <a:srgbClr val="FFFFFF"/>
                </a:solidFill>
                <a:latin typeface="+mn-lt"/>
              </a:rPr>
              <a:t>tra</a:t>
            </a:r>
            <a:r>
              <a:rPr lang="en-US" sz="2400" b="1" dirty="0">
                <a:solidFill>
                  <a:srgbClr val="FFFFFF"/>
                </a:solidFill>
                <a:latin typeface="+mn-lt"/>
              </a:rPr>
              <a:t>, </a:t>
            </a:r>
            <a:r>
              <a:rPr lang="en-US" sz="2400" b="1" dirty="0" err="1">
                <a:solidFill>
                  <a:srgbClr val="FFFFFF"/>
                </a:solidFill>
                <a:latin typeface="+mn-lt"/>
              </a:rPr>
              <a:t>kiểm</a:t>
            </a:r>
            <a:r>
              <a:rPr lang="en-US" sz="2400" b="1" dirty="0">
                <a:solidFill>
                  <a:srgbClr val="FFFFFF"/>
                </a:solidFill>
                <a:latin typeface="+mn-lt"/>
              </a:rPr>
              <a:t> </a:t>
            </a:r>
            <a:r>
              <a:rPr lang="en-US" sz="2400" b="1" dirty="0" err="1">
                <a:solidFill>
                  <a:srgbClr val="FFFFFF"/>
                </a:solidFill>
                <a:latin typeface="+mn-lt"/>
              </a:rPr>
              <a:t>tra</a:t>
            </a:r>
            <a:r>
              <a:rPr lang="en-US" sz="2400" b="1" dirty="0">
                <a:solidFill>
                  <a:srgbClr val="FFFFFF"/>
                </a:solidFill>
                <a:latin typeface="+mn-lt"/>
              </a:rPr>
              <a:t> </a:t>
            </a:r>
            <a:r>
              <a:rPr lang="en-US" sz="2400" b="1" dirty="0" err="1">
                <a:solidFill>
                  <a:srgbClr val="FFFFFF"/>
                </a:solidFill>
                <a:latin typeface="+mn-lt"/>
              </a:rPr>
              <a:t>về</a:t>
            </a:r>
            <a:r>
              <a:rPr lang="en-US" sz="2400" b="1" dirty="0">
                <a:solidFill>
                  <a:srgbClr val="FFFFFF"/>
                </a:solidFill>
                <a:latin typeface="+mn-lt"/>
              </a:rPr>
              <a:t> </a:t>
            </a:r>
            <a:r>
              <a:rPr lang="en-US" sz="2400" b="1" dirty="0" err="1">
                <a:solidFill>
                  <a:srgbClr val="FFFFFF"/>
                </a:solidFill>
                <a:latin typeface="+mn-lt"/>
              </a:rPr>
              <a:t>bvmt</a:t>
            </a:r>
            <a:endParaRPr lang="en" sz="2400" b="1" dirty="0">
              <a:solidFill>
                <a:srgbClr val="FFFFFF"/>
              </a:solidFill>
              <a:latin typeface="+mn-lt"/>
            </a:endParaRPr>
          </a:p>
          <a:p>
            <a:pPr marL="0" lvl="0" indent="0" algn="l" rtl="0">
              <a:spcBef>
                <a:spcPts val="600"/>
              </a:spcBef>
              <a:spcAft>
                <a:spcPts val="0"/>
              </a:spcAft>
              <a:buNone/>
            </a:pPr>
            <a:r>
              <a:rPr lang="en" sz="2400" b="1" dirty="0">
                <a:solidFill>
                  <a:srgbClr val="FFFFFF"/>
                </a:solidFill>
                <a:latin typeface="+mn-lt"/>
              </a:rPr>
              <a:t>II. Xử lý vi phạm hành chính</a:t>
            </a:r>
          </a:p>
        </p:txBody>
      </p:sp>
      <p:pic>
        <p:nvPicPr>
          <p:cNvPr id="136" name="Google Shape;136;p15"/>
          <p:cNvPicPr preferRelativeResize="0"/>
          <p:nvPr/>
        </p:nvPicPr>
        <p:blipFill rotWithShape="1">
          <a:blip r:embed="rId3">
            <a:alphaModFix/>
          </a:blip>
          <a:srcRect t="30539" b="2793"/>
          <a:stretch/>
        </p:blipFill>
        <p:spPr>
          <a:xfrm>
            <a:off x="6421762" y="1234300"/>
            <a:ext cx="2728326" cy="2728326"/>
          </a:xfrm>
          <a:prstGeom prst="rect">
            <a:avLst/>
          </a:prstGeom>
          <a:noFill/>
          <a:ln>
            <a:noFill/>
          </a:ln>
        </p:spPr>
      </p:pic>
      <p:sp>
        <p:nvSpPr>
          <p:cNvPr id="137" name="Google Shape;137;p15"/>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Tree>
    <p:extLst>
      <p:ext uri="{BB962C8B-B14F-4D97-AF65-F5344CB8AC3E}">
        <p14:creationId xmlns:p14="http://schemas.microsoft.com/office/powerpoint/2010/main" val="2474579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4" y="530725"/>
            <a:ext cx="3403673" cy="1028700"/>
          </a:xfrm>
          <a:prstGeom prst="rect">
            <a:avLst/>
          </a:prstGeom>
        </p:spPr>
        <p:txBody>
          <a:bodyPr spcFirstLastPara="1" wrap="square" lIns="91425" tIns="91425" rIns="91425" bIns="91425" anchor="ctr" anchorCtr="0">
            <a:noAutofit/>
          </a:bodyPr>
          <a:lstStyle/>
          <a:p>
            <a:pPr lvl="0" algn="just"/>
            <a:r>
              <a:rPr lang="vi-VN" sz="2000" dirty="0">
                <a:solidFill>
                  <a:schemeClr val="bg1"/>
                </a:solidFill>
                <a:latin typeface="+mn-lt"/>
              </a:rPr>
              <a:t>  </a:t>
            </a:r>
            <a:r>
              <a:rPr lang="en-US" sz="2000" dirty="0">
                <a:solidFill>
                  <a:schemeClr val="bg1"/>
                </a:solidFill>
                <a:latin typeface="+mn-lt"/>
              </a:rPr>
              <a:t>KIỂM TRA THỰC ĐỊA</a:t>
            </a:r>
            <a:endParaRPr sz="2000" dirty="0">
              <a:solidFill>
                <a:schemeClr val="bg1"/>
              </a:solidFill>
              <a:latin typeface="+mn-lt"/>
            </a:endParaRPr>
          </a:p>
        </p:txBody>
      </p:sp>
      <p:sp>
        <p:nvSpPr>
          <p:cNvPr id="157" name="Google Shape;157;p18"/>
          <p:cNvSpPr txBox="1">
            <a:spLocks noGrp="1"/>
          </p:cNvSpPr>
          <p:nvPr>
            <p:ph type="body" idx="1"/>
          </p:nvPr>
        </p:nvSpPr>
        <p:spPr>
          <a:xfrm>
            <a:off x="436520" y="1478318"/>
            <a:ext cx="8600799" cy="3665082"/>
          </a:xfrm>
          <a:prstGeom prst="rect">
            <a:avLst/>
          </a:prstGeom>
        </p:spPr>
        <p:txBody>
          <a:bodyPr spcFirstLastPara="1" wrap="square" lIns="91425" tIns="91425" rIns="91425" bIns="91425" anchor="t" anchorCtr="0">
            <a:noAutofit/>
          </a:bodyPr>
          <a:lstStyle/>
          <a:p>
            <a:pPr algn="just">
              <a:spcBef>
                <a:spcPts val="0"/>
              </a:spcBef>
              <a:spcAft>
                <a:spcPts val="600"/>
              </a:spcAft>
              <a:buFontTx/>
              <a:buChar char="-"/>
            </a:pPr>
            <a:r>
              <a:rPr lang="vi-VN" sz="2500" dirty="0">
                <a:latin typeface="+mj-lt"/>
              </a:rPr>
              <a:t>Kiểm tra các khu vực có phát sinh và</a:t>
            </a:r>
            <a:r>
              <a:rPr lang="en-US" sz="2500" dirty="0">
                <a:latin typeface="+mj-lt"/>
              </a:rPr>
              <a:t> </a:t>
            </a:r>
            <a:r>
              <a:rPr lang="vi-VN" sz="2500" dirty="0">
                <a:latin typeface="+mj-lt"/>
              </a:rPr>
              <a:t>xử lý khí, bụi thải và tiếng ồn;</a:t>
            </a:r>
          </a:p>
          <a:p>
            <a:pPr algn="just">
              <a:spcBef>
                <a:spcPts val="0"/>
              </a:spcBef>
              <a:spcAft>
                <a:spcPts val="600"/>
              </a:spcAft>
              <a:buFontTx/>
              <a:buChar char="-"/>
            </a:pPr>
            <a:r>
              <a:rPr lang="vi-VN" sz="2500" dirty="0">
                <a:latin typeface="+mj-lt"/>
              </a:rPr>
              <a:t>Kiểm tra việc lưu giữ các loại chất thải</a:t>
            </a:r>
            <a:r>
              <a:rPr lang="en-US" sz="2500" dirty="0">
                <a:latin typeface="+mj-lt"/>
              </a:rPr>
              <a:t> </a:t>
            </a:r>
            <a:r>
              <a:rPr lang="vi-VN" sz="2500" dirty="0">
                <a:latin typeface="+mj-lt"/>
              </a:rPr>
              <a:t>khác (nếu có).</a:t>
            </a:r>
          </a:p>
          <a:p>
            <a:pPr algn="just">
              <a:spcBef>
                <a:spcPts val="0"/>
              </a:spcBef>
              <a:spcAft>
                <a:spcPts val="600"/>
              </a:spcAft>
              <a:buFontTx/>
              <a:buChar char="-"/>
            </a:pPr>
            <a:r>
              <a:rPr lang="vi-VN" sz="2500" dirty="0">
                <a:latin typeface="+mj-lt"/>
              </a:rPr>
              <a:t>Kiểm tra phát sinh và xử lý khí thải.</a:t>
            </a:r>
          </a:p>
          <a:p>
            <a:pPr algn="just">
              <a:spcBef>
                <a:spcPts val="0"/>
              </a:spcBef>
              <a:spcAft>
                <a:spcPts val="600"/>
              </a:spcAft>
              <a:buFontTx/>
              <a:buChar char="-"/>
            </a:pPr>
            <a:r>
              <a:rPr lang="vi-VN" sz="2500" dirty="0">
                <a:latin typeface="+mj-lt"/>
              </a:rPr>
              <a:t>Kiểm tra điểm </a:t>
            </a:r>
            <a:r>
              <a:rPr lang="en-US" sz="2500" dirty="0">
                <a:latin typeface="+mj-lt"/>
              </a:rPr>
              <a:t>đ</a:t>
            </a:r>
            <a:r>
              <a:rPr lang="vi-VN" sz="2500" dirty="0">
                <a:latin typeface="+mj-lt"/>
              </a:rPr>
              <a:t>ấu nối</a:t>
            </a:r>
            <a:r>
              <a:rPr lang="en-US" sz="2500" dirty="0">
                <a:latin typeface="+mj-lt"/>
              </a:rPr>
              <a:t> </a:t>
            </a:r>
            <a:r>
              <a:rPr lang="vi-VN" sz="2500" dirty="0">
                <a:latin typeface="+mj-lt"/>
              </a:rPr>
              <a:t>nước mưa, nước thải (nếu trong KCN);</a:t>
            </a:r>
          </a:p>
          <a:p>
            <a:pPr algn="just">
              <a:spcBef>
                <a:spcPts val="0"/>
              </a:spcBef>
              <a:spcAft>
                <a:spcPts val="600"/>
              </a:spcAft>
              <a:buFontTx/>
              <a:buChar char="-"/>
            </a:pPr>
            <a:r>
              <a:rPr lang="vi-VN" sz="2500" dirty="0">
                <a:latin typeface="+mj-lt"/>
              </a:rPr>
              <a:t>Kiểm tra, đánh giá sơ bộ môi trường</a:t>
            </a:r>
            <a:r>
              <a:rPr lang="en-US" sz="2500" dirty="0">
                <a:latin typeface="+mj-lt"/>
              </a:rPr>
              <a:t> </a:t>
            </a:r>
            <a:r>
              <a:rPr lang="vi-VN" sz="2500" dirty="0">
                <a:latin typeface="+mj-lt"/>
              </a:rPr>
              <a:t>xung quanh cơ sở đặc biệt là nước mặt</a:t>
            </a:r>
            <a:r>
              <a:rPr lang="en-US" sz="2500" dirty="0">
                <a:latin typeface="+mj-lt"/>
              </a:rPr>
              <a:t> </a:t>
            </a:r>
            <a:r>
              <a:rPr lang="vi-VN" sz="2500" dirty="0">
                <a:latin typeface="+mj-lt"/>
              </a:rPr>
              <a:t>quanh cơ sở</a:t>
            </a:r>
            <a:r>
              <a:rPr lang="en-US" sz="2500" dirty="0">
                <a:latin typeface="+mj-lt"/>
              </a:rPr>
              <a:t>.</a:t>
            </a:r>
          </a:p>
          <a:p>
            <a:pPr marL="50800" indent="0" algn="just">
              <a:spcBef>
                <a:spcPts val="0"/>
              </a:spcBef>
              <a:spcAft>
                <a:spcPts val="600"/>
              </a:spcAft>
              <a:buNone/>
            </a:pPr>
            <a:br>
              <a:rPr lang="vi-VN" sz="2000" dirty="0">
                <a:latin typeface="+mn-lt"/>
              </a:rPr>
            </a:br>
            <a:r>
              <a:rPr lang="vi-VN" sz="3200" dirty="0">
                <a:latin typeface="+mn-lt"/>
              </a:rPr>
              <a:t> </a:t>
            </a:r>
            <a:br>
              <a:rPr lang="vi-VN" sz="3200" dirty="0">
                <a:latin typeface="+mn-lt"/>
              </a:rPr>
            </a:br>
            <a:endParaRPr lang="vi-VN" sz="3200" dirty="0">
              <a:solidFill>
                <a:srgbClr val="000000"/>
              </a:solidFill>
              <a:latin typeface="+mn-lt"/>
              <a:ea typeface="Arial"/>
              <a:cs typeface="Arial"/>
            </a:endParaRPr>
          </a:p>
          <a:p>
            <a:pPr algn="just">
              <a:spcAft>
                <a:spcPts val="600"/>
              </a:spcAft>
              <a:buFontTx/>
              <a:buChar char="-"/>
            </a:pPr>
            <a:endParaRPr lang="en-US" sz="2400" dirty="0">
              <a:latin typeface="+mn-lt"/>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20</a:t>
            </a:fld>
            <a:endParaRPr/>
          </a:p>
        </p:txBody>
      </p:sp>
    </p:spTree>
    <p:extLst>
      <p:ext uri="{BB962C8B-B14F-4D97-AF65-F5344CB8AC3E}">
        <p14:creationId xmlns:p14="http://schemas.microsoft.com/office/powerpoint/2010/main" val="3179684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150" y="1767275"/>
            <a:ext cx="8753383" cy="3158700"/>
          </a:xfrm>
        </p:spPr>
        <p:txBody>
          <a:bodyPr/>
          <a:lstStyle/>
          <a:p>
            <a:pPr marL="50800" indent="0">
              <a:buNone/>
            </a:pPr>
            <a:r>
              <a:rPr lang="en-US" b="1" dirty="0">
                <a:latin typeface="Times New Roman" panose="02020603050405020304" pitchFamily="18" charset="0"/>
                <a:cs typeface="Times New Roman" panose="02020603050405020304" pitchFamily="18" charset="0"/>
              </a:rPr>
              <a:t>III. XỬ LÝ VI PHẠM HÀNH CHÍNH THEO NGHỊ ĐỊNH 118/2021/NĐ-CP </a:t>
            </a:r>
            <a:r>
              <a:rPr lang="en-US" b="1" cap="all" dirty="0" err="1">
                <a:latin typeface="Times New Roman" panose="02020603050405020304" pitchFamily="18" charset="0"/>
                <a:cs typeface="Times New Roman" panose="02020603050405020304" pitchFamily="18" charset="0"/>
              </a:rPr>
              <a:t>ngày</a:t>
            </a:r>
            <a:r>
              <a:rPr lang="en-US" b="1" cap="all" dirty="0">
                <a:latin typeface="Times New Roman" panose="02020603050405020304" pitchFamily="18" charset="0"/>
                <a:cs typeface="Times New Roman" panose="02020603050405020304" pitchFamily="18" charset="0"/>
              </a:rPr>
              <a:t> 23/12/2021 </a:t>
            </a:r>
            <a:r>
              <a:rPr lang="en-US" b="1" cap="all" dirty="0" err="1">
                <a:latin typeface="Times New Roman" panose="02020603050405020304" pitchFamily="18" charset="0"/>
                <a:cs typeface="Times New Roman" panose="02020603050405020304" pitchFamily="18" charset="0"/>
              </a:rPr>
              <a:t>của</a:t>
            </a:r>
            <a:r>
              <a:rPr lang="en-US" b="1" cap="all" dirty="0">
                <a:latin typeface="Times New Roman" panose="02020603050405020304" pitchFamily="18" charset="0"/>
                <a:cs typeface="Times New Roman" panose="02020603050405020304" pitchFamily="18" charset="0"/>
              </a:rPr>
              <a:t> </a:t>
            </a:r>
            <a:r>
              <a:rPr lang="en-US" b="1" cap="all" dirty="0" err="1">
                <a:latin typeface="Times New Roman" panose="02020603050405020304" pitchFamily="18" charset="0"/>
                <a:cs typeface="Times New Roman" panose="02020603050405020304" pitchFamily="18" charset="0"/>
              </a:rPr>
              <a:t>Chính</a:t>
            </a:r>
            <a:r>
              <a:rPr lang="en-US" b="1" cap="all" dirty="0">
                <a:latin typeface="Times New Roman" panose="02020603050405020304" pitchFamily="18" charset="0"/>
                <a:cs typeface="Times New Roman" panose="02020603050405020304" pitchFamily="18" charset="0"/>
              </a:rPr>
              <a:t> </a:t>
            </a:r>
            <a:r>
              <a:rPr lang="en-US" b="1" cap="all" dirty="0" err="1">
                <a:latin typeface="Times New Roman" panose="02020603050405020304" pitchFamily="18" charset="0"/>
                <a:cs typeface="Times New Roman" panose="02020603050405020304" pitchFamily="18" charset="0"/>
              </a:rPr>
              <a:t>phủ</a:t>
            </a:r>
            <a:endParaRPr lang="en-US" b="1" cap="all"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3844551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4"/>
          <p:cNvSpPr txBox="1">
            <a:spLocks noGrp="1"/>
          </p:cNvSpPr>
          <p:nvPr>
            <p:ph type="title"/>
          </p:nvPr>
        </p:nvSpPr>
        <p:spPr>
          <a:xfrm>
            <a:off x="515878" y="542492"/>
            <a:ext cx="3833250" cy="668403"/>
          </a:xfrm>
          <a:prstGeom prst="rect">
            <a:avLst/>
          </a:prstGeom>
        </p:spPr>
        <p:txBody>
          <a:bodyPr spcFirstLastPara="1" wrap="square" lIns="91425" tIns="91425" rIns="91425" bIns="91425" anchor="ctr" anchorCtr="0">
            <a:noAutofit/>
          </a:bodyPr>
          <a:lstStyle/>
          <a:p>
            <a:pPr lvl="0"/>
            <a:r>
              <a:rPr lang="en-US" sz="2000" dirty="0">
                <a:solidFill>
                  <a:schemeClr val="bg1"/>
                </a:solidFill>
                <a:latin typeface="+mn-lt"/>
              </a:rPr>
              <a:t>LẬP BIÊN BẢN VPHC</a:t>
            </a:r>
            <a:endParaRPr sz="2000" dirty="0">
              <a:solidFill>
                <a:schemeClr val="bg1"/>
              </a:solidFill>
              <a:latin typeface="+mn-lt"/>
            </a:endParaRPr>
          </a:p>
        </p:txBody>
      </p:sp>
      <p:grpSp>
        <p:nvGrpSpPr>
          <p:cNvPr id="119" name="Google Shape;119;p14"/>
          <p:cNvGrpSpPr/>
          <p:nvPr/>
        </p:nvGrpSpPr>
        <p:grpSpPr>
          <a:xfrm>
            <a:off x="363359" y="861856"/>
            <a:ext cx="366458" cy="366437"/>
            <a:chOff x="1923675" y="1633650"/>
            <a:chExt cx="436000" cy="435975"/>
          </a:xfrm>
        </p:grpSpPr>
        <p:sp>
          <p:nvSpPr>
            <p:cNvPr id="120" name="Google Shape;120;p14"/>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4"/>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4"/>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4"/>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4"/>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4"/>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6" name="Google Shape;126;p14"/>
          <p:cNvSpPr txBox="1"/>
          <p:nvPr/>
        </p:nvSpPr>
        <p:spPr>
          <a:xfrm>
            <a:off x="-152400" y="1307112"/>
            <a:ext cx="9486900" cy="3757026"/>
          </a:xfrm>
          <a:prstGeom prst="rect">
            <a:avLst/>
          </a:prstGeom>
          <a:noFill/>
          <a:ln>
            <a:noFill/>
          </a:ln>
        </p:spPr>
        <p:txBody>
          <a:bodyPr spcFirstLastPara="1" wrap="square" lIns="91425" tIns="91425" rIns="91425" bIns="91425" anchor="t" anchorCtr="0">
            <a:noAutofit/>
          </a:bodyPr>
          <a:lstStyle/>
          <a:p>
            <a:pPr marL="342900" indent="-342900" algn="just">
              <a:spcBef>
                <a:spcPts val="600"/>
              </a:spcBef>
              <a:buFontTx/>
              <a:buChar char="-"/>
            </a:pPr>
            <a:r>
              <a:rPr lang="en-US" sz="2200" b="1" dirty="0">
                <a:solidFill>
                  <a:schemeClr val="accent1">
                    <a:lumMod val="90000"/>
                    <a:lumOff val="10000"/>
                  </a:schemeClr>
                </a:solidFill>
                <a:latin typeface="Times New Roman" panose="02020603050405020304" pitchFamily="18" charset="0"/>
                <a:cs typeface="Times New Roman" panose="02020603050405020304" pitchFamily="18" charset="0"/>
              </a:rPr>
              <a:t>1. THẨM QUYỀN LẬP BBVPHC</a:t>
            </a:r>
          </a:p>
          <a:p>
            <a:pPr marL="342900" indent="-342900" algn="just">
              <a:spcBef>
                <a:spcPts val="600"/>
              </a:spcBef>
              <a:buFontTx/>
              <a:buChar char="-"/>
            </a:pPr>
            <a:r>
              <a:rPr lang="vi-VN" sz="2200" dirty="0">
                <a:solidFill>
                  <a:schemeClr val="accent1">
                    <a:lumMod val="90000"/>
                    <a:lumOff val="10000"/>
                  </a:schemeClr>
                </a:solidFill>
                <a:latin typeface="Times New Roman" panose="02020603050405020304" pitchFamily="18" charset="0"/>
                <a:cs typeface="Times New Roman" panose="02020603050405020304" pitchFamily="18" charset="0"/>
              </a:rPr>
              <a:t>Người có thẩm quyền đang thi hành công vụ, nhiệm vụ khi phát hiện </a:t>
            </a:r>
            <a:r>
              <a:rPr lang="en-US" sz="2200" dirty="0">
                <a:solidFill>
                  <a:schemeClr val="accent1">
                    <a:lumMod val="90000"/>
                    <a:lumOff val="10000"/>
                  </a:schemeClr>
                </a:solidFill>
                <a:latin typeface="Times New Roman" panose="02020603050405020304" pitchFamily="18" charset="0"/>
                <a:cs typeface="Times New Roman" panose="02020603050405020304" pitchFamily="18" charset="0"/>
              </a:rPr>
              <a:t>VPHC</a:t>
            </a:r>
            <a:r>
              <a:rPr lang="vi-VN" sz="2200" dirty="0">
                <a:solidFill>
                  <a:schemeClr val="accent1">
                    <a:lumMod val="90000"/>
                    <a:lumOff val="10000"/>
                  </a:schemeClr>
                </a:solidFill>
                <a:latin typeface="Times New Roman" panose="02020603050405020304" pitchFamily="18" charset="0"/>
                <a:cs typeface="Times New Roman" panose="02020603050405020304" pitchFamily="18" charset="0"/>
              </a:rPr>
              <a:t> phải lập biên bản </a:t>
            </a:r>
            <a:r>
              <a:rPr lang="en-US" sz="2200" dirty="0">
                <a:solidFill>
                  <a:schemeClr val="accent1">
                    <a:lumMod val="90000"/>
                    <a:lumOff val="10000"/>
                  </a:schemeClr>
                </a:solidFill>
                <a:latin typeface="Times New Roman" panose="02020603050405020304" pitchFamily="18" charset="0"/>
                <a:cs typeface="Times New Roman" panose="02020603050405020304" pitchFamily="18" charset="0"/>
              </a:rPr>
              <a:t>VPHC </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err="1">
                <a:solidFill>
                  <a:srgbClr val="FF0000"/>
                </a:solidFill>
                <a:latin typeface="Times New Roman" panose="02020603050405020304" pitchFamily="18" charset="0"/>
                <a:cs typeface="Times New Roman" panose="02020603050405020304" pitchFamily="18" charset="0"/>
              </a:rPr>
              <a:t>Điều</a:t>
            </a:r>
            <a:r>
              <a:rPr lang="en-US" sz="2200" dirty="0">
                <a:solidFill>
                  <a:srgbClr val="FF0000"/>
                </a:solidFill>
                <a:latin typeface="Times New Roman" panose="02020603050405020304" pitchFamily="18" charset="0"/>
                <a:cs typeface="Times New Roman" panose="02020603050405020304" pitchFamily="18" charset="0"/>
              </a:rPr>
              <a:t> 12 </a:t>
            </a:r>
            <a:r>
              <a:rPr lang="en-US" sz="2200" dirty="0" err="1">
                <a:solidFill>
                  <a:srgbClr val="FF0000"/>
                </a:solidFill>
                <a:latin typeface="Times New Roman" panose="02020603050405020304" pitchFamily="18" charset="0"/>
                <a:cs typeface="Times New Roman" panose="02020603050405020304" pitchFamily="18" charset="0"/>
              </a:rPr>
              <a:t>Nghị</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định</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số</a:t>
            </a:r>
            <a:r>
              <a:rPr lang="en-US" sz="2200" dirty="0">
                <a:solidFill>
                  <a:srgbClr val="FF0000"/>
                </a:solidFill>
                <a:latin typeface="Times New Roman" panose="02020603050405020304" pitchFamily="18" charset="0"/>
                <a:cs typeface="Times New Roman" panose="02020603050405020304" pitchFamily="18" charset="0"/>
              </a:rPr>
              <a:t> 118/2021/NĐ-CP).</a:t>
            </a:r>
          </a:p>
          <a:p>
            <a:pPr marL="342900" indent="-342900" algn="just">
              <a:spcBef>
                <a:spcPts val="600"/>
              </a:spcBef>
              <a:buFontTx/>
              <a:buChar char="-"/>
            </a:pPr>
            <a:r>
              <a:rPr lang="vi-VN" sz="2200" dirty="0">
                <a:solidFill>
                  <a:srgbClr val="FF0000"/>
                </a:solidFill>
                <a:latin typeface="Times New Roman" panose="02020603050405020304" pitchFamily="18" charset="0"/>
                <a:cs typeface="Times New Roman" panose="02020603050405020304" pitchFamily="18" charset="0"/>
              </a:rPr>
              <a:t>Công chức, viên chức đang thi hành nhiệm vụ bảo vệ môi trường của</a:t>
            </a:r>
            <a:r>
              <a:rPr lang="en-US" sz="2200" dirty="0">
                <a:solidFill>
                  <a:srgbClr val="FF0000"/>
                </a:solidFill>
                <a:latin typeface="Times New Roman" panose="02020603050405020304" pitchFamily="18" charset="0"/>
                <a:cs typeface="Times New Roman" panose="02020603050405020304" pitchFamily="18" charset="0"/>
              </a:rPr>
              <a:t>….</a:t>
            </a:r>
            <a:r>
              <a:rPr lang="vi-VN" sz="2200" dirty="0">
                <a:solidFill>
                  <a:srgbClr val="FF0000"/>
                </a:solidFill>
                <a:latin typeface="Times New Roman" panose="02020603050405020304" pitchFamily="18" charset="0"/>
                <a:cs typeface="Times New Roman" panose="02020603050405020304" pitchFamily="18" charset="0"/>
              </a:rPr>
              <a:t>; Sở Tài nguyên và Môi trường; Chi cục Bảo vệ môi trường và Ban Quản lý các khu kinh tế, khu công nghiệp, khu chế xuất, khu công nghệ cao của các tỉnh, thành phố trực thuộc trung ương; Phòng Tài nguyên và Môi trường thuộc Ủy ban nhân dân cấp huyện</a:t>
            </a:r>
            <a:r>
              <a:rPr lang="en-US" sz="2200" dirty="0">
                <a:solidFill>
                  <a:srgbClr val="FF0000"/>
                </a:solidFill>
                <a:latin typeface="Times New Roman" panose="02020603050405020304" pitchFamily="18" charset="0"/>
                <a:cs typeface="Times New Roman" panose="02020603050405020304" pitchFamily="18" charset="0"/>
              </a:rPr>
              <a:t> ( </a:t>
            </a:r>
            <a:r>
              <a:rPr lang="en-US" sz="2200" dirty="0" err="1">
                <a:solidFill>
                  <a:srgbClr val="FF0000"/>
                </a:solidFill>
                <a:latin typeface="Times New Roman" panose="02020603050405020304" pitchFamily="18" charset="0"/>
                <a:cs typeface="Times New Roman" panose="02020603050405020304" pitchFamily="18" charset="0"/>
              </a:rPr>
              <a:t>Điểm</a:t>
            </a:r>
            <a:r>
              <a:rPr lang="en-US" sz="2200" dirty="0">
                <a:solidFill>
                  <a:srgbClr val="FF0000"/>
                </a:solidFill>
                <a:latin typeface="Times New Roman" panose="02020603050405020304" pitchFamily="18" charset="0"/>
                <a:cs typeface="Times New Roman" panose="02020603050405020304" pitchFamily="18" charset="0"/>
              </a:rPr>
              <a:t> b </a:t>
            </a:r>
            <a:r>
              <a:rPr lang="en-US" sz="2200" dirty="0" err="1">
                <a:solidFill>
                  <a:srgbClr val="FF0000"/>
                </a:solidFill>
                <a:latin typeface="Times New Roman" panose="02020603050405020304" pitchFamily="18" charset="0"/>
                <a:cs typeface="Times New Roman" panose="02020603050405020304" pitchFamily="18" charset="0"/>
              </a:rPr>
              <a:t>Khoản</a:t>
            </a:r>
            <a:r>
              <a:rPr lang="en-US" sz="2200" dirty="0">
                <a:solidFill>
                  <a:srgbClr val="FF0000"/>
                </a:solidFill>
                <a:latin typeface="Times New Roman" panose="02020603050405020304" pitchFamily="18" charset="0"/>
                <a:cs typeface="Times New Roman" panose="02020603050405020304" pitchFamily="18" charset="0"/>
              </a:rPr>
              <a:t> 1 </a:t>
            </a:r>
            <a:r>
              <a:rPr lang="en-US" sz="2200" dirty="0" err="1">
                <a:solidFill>
                  <a:srgbClr val="FF0000"/>
                </a:solidFill>
                <a:latin typeface="Times New Roman" panose="02020603050405020304" pitchFamily="18" charset="0"/>
                <a:cs typeface="Times New Roman" panose="02020603050405020304" pitchFamily="18" charset="0"/>
              </a:rPr>
              <a:t>Điều</a:t>
            </a:r>
            <a:r>
              <a:rPr lang="en-US" sz="2200" dirty="0">
                <a:solidFill>
                  <a:srgbClr val="FF0000"/>
                </a:solidFill>
                <a:latin typeface="Times New Roman" panose="02020603050405020304" pitchFamily="18" charset="0"/>
                <a:cs typeface="Times New Roman" panose="02020603050405020304" pitchFamily="18" charset="0"/>
              </a:rPr>
              <a:t> 71 </a:t>
            </a:r>
            <a:r>
              <a:rPr lang="en-US" sz="2200" dirty="0" err="1">
                <a:solidFill>
                  <a:srgbClr val="FF0000"/>
                </a:solidFill>
                <a:latin typeface="Times New Roman" panose="02020603050405020304" pitchFamily="18" charset="0"/>
                <a:cs typeface="Times New Roman" panose="02020603050405020304" pitchFamily="18" charset="0"/>
              </a:rPr>
              <a:t>Nghị</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định</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số</a:t>
            </a:r>
            <a:r>
              <a:rPr lang="en-US" sz="2200" dirty="0">
                <a:solidFill>
                  <a:srgbClr val="FF0000"/>
                </a:solidFill>
                <a:latin typeface="Times New Roman" panose="02020603050405020304" pitchFamily="18" charset="0"/>
                <a:cs typeface="Times New Roman" panose="02020603050405020304" pitchFamily="18" charset="0"/>
              </a:rPr>
              <a:t> 45/2022/NĐ-CP).</a:t>
            </a:r>
          </a:p>
          <a:p>
            <a:pPr marL="342900" indent="-342900" algn="just">
              <a:spcBef>
                <a:spcPts val="600"/>
              </a:spcBef>
              <a:buFontTx/>
              <a:buChar char="-"/>
            </a:pPr>
            <a:r>
              <a:rPr lang="vi-VN" sz="2200" dirty="0">
                <a:solidFill>
                  <a:srgbClr val="FF0000"/>
                </a:solidFill>
                <a:latin typeface="Times New Roman" panose="02020603050405020304" pitchFamily="18" charset="0"/>
                <a:cs typeface="Times New Roman" panose="02020603050405020304" pitchFamily="18" charset="0"/>
              </a:rPr>
              <a:t>Cán bộ, công chức xã, phường, thị trấn đang thi hành nhiệm vụ bảo vệ môi trường trên địa bàn quản lý; (Điểm d Khoản 1 Điều 71 Nghị định số 45/2022/NĐ-CP).</a:t>
            </a:r>
            <a:endParaRPr lang="en-US" sz="2200" dirty="0">
              <a:solidFill>
                <a:srgbClr val="FF0000"/>
              </a:solidFill>
              <a:latin typeface="Times New Roman" panose="02020603050405020304" pitchFamily="18" charset="0"/>
              <a:cs typeface="Times New Roman" panose="02020603050405020304" pitchFamily="18" charset="0"/>
            </a:endParaRPr>
          </a:p>
          <a:p>
            <a:pPr marL="0" lvl="0" indent="0" algn="l" rtl="0">
              <a:spcBef>
                <a:spcPts val="600"/>
              </a:spcBef>
              <a:spcAft>
                <a:spcPts val="0"/>
              </a:spcAft>
              <a:buNone/>
            </a:pPr>
            <a:endParaRPr sz="1200" b="1" dirty="0">
              <a:solidFill>
                <a:srgbClr val="114454"/>
              </a:solidFill>
              <a:latin typeface="Nixie One"/>
              <a:ea typeface="Nixie One"/>
              <a:cs typeface="Nixie One"/>
              <a:sym typeface="Nixie One"/>
            </a:endParaRPr>
          </a:p>
        </p:txBody>
      </p:sp>
      <p:sp>
        <p:nvSpPr>
          <p:cNvPr id="129" name="Google Shape;129;p14"/>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1E805-5AE4-4484-A199-F2454C731353}"/>
              </a:ext>
            </a:extLst>
          </p:cNvPr>
          <p:cNvSpPr>
            <a:spLocks noGrp="1"/>
          </p:cNvSpPr>
          <p:nvPr>
            <p:ph type="title"/>
          </p:nvPr>
        </p:nvSpPr>
        <p:spPr/>
        <p:txBody>
          <a:bodyPr/>
          <a:lstStyle/>
          <a:p>
            <a:r>
              <a:rPr lang="en-US" dirty="0">
                <a:solidFill>
                  <a:schemeClr val="bg1"/>
                </a:solidFill>
              </a:rPr>
              <a:t>LẬP BIÊN BẢN VPHC</a:t>
            </a:r>
            <a:endParaRPr lang="en-US" dirty="0"/>
          </a:p>
        </p:txBody>
      </p:sp>
      <p:sp>
        <p:nvSpPr>
          <p:cNvPr id="3" name="Text Placeholder 2">
            <a:extLst>
              <a:ext uri="{FF2B5EF4-FFF2-40B4-BE49-F238E27FC236}">
                <a16:creationId xmlns:a16="http://schemas.microsoft.com/office/drawing/2014/main" id="{3DD567AB-7D13-445A-BC74-C16DCAD0B8F8}"/>
              </a:ext>
            </a:extLst>
          </p:cNvPr>
          <p:cNvSpPr>
            <a:spLocks noGrp="1"/>
          </p:cNvSpPr>
          <p:nvPr>
            <p:ph type="body" idx="1"/>
          </p:nvPr>
        </p:nvSpPr>
        <p:spPr>
          <a:xfrm>
            <a:off x="171450" y="1559425"/>
            <a:ext cx="8972549" cy="3366550"/>
          </a:xfrm>
        </p:spPr>
        <p:txBody>
          <a:bodyPr/>
          <a:lstStyle/>
          <a:p>
            <a:pPr marL="342900" indent="-342900" algn="just">
              <a:buFontTx/>
              <a:buChar char="-"/>
            </a:pPr>
            <a:r>
              <a:rPr lang="en-US" sz="2200" dirty="0">
                <a:solidFill>
                  <a:srgbClr val="FF0000"/>
                </a:solidFill>
                <a:latin typeface="Times New Roman" panose="02020603050405020304" pitchFamily="18" charset="0"/>
                <a:cs typeface="Times New Roman" panose="02020603050405020304" pitchFamily="18" charset="0"/>
              </a:rPr>
              <a:t>2</a:t>
            </a:r>
            <a:r>
              <a:rPr lang="vi-VN" sz="2200" dirty="0">
                <a:solidFill>
                  <a:srgbClr val="FF0000"/>
                </a:solidFill>
                <a:latin typeface="Times New Roman" panose="02020603050405020304" pitchFamily="18" charset="0"/>
                <a:cs typeface="Times New Roman" panose="02020603050405020304" pitchFamily="18" charset="0"/>
              </a:rPr>
              <a:t>. THỜI HẠN LẬP BVPHC</a:t>
            </a:r>
          </a:p>
          <a:p>
            <a:pPr marL="342900" indent="-342900" algn="just">
              <a:buFontTx/>
              <a:buChar char="-"/>
            </a:pPr>
            <a:r>
              <a:rPr lang="vi-VN" sz="2200" i="1" u="sng" dirty="0">
                <a:solidFill>
                  <a:schemeClr val="accent1">
                    <a:lumMod val="90000"/>
                    <a:lumOff val="10000"/>
                  </a:schemeClr>
                </a:solidFill>
                <a:latin typeface="Times New Roman" panose="02020603050405020304" pitchFamily="18" charset="0"/>
                <a:cs typeface="Times New Roman" panose="02020603050405020304" pitchFamily="18" charset="0"/>
              </a:rPr>
              <a:t>Biên bản VPHC được lập trong thời hạn 02 ngày làm việc, kể từ khi phát hiện vi phạm hành chính (đối với vụ việc thông thường) và 05 ngày làm việc, kể từ khi phát hiện vi phạm hành chính (đối với vụ việc có nhiều tình tiết phức tạp)</a:t>
            </a:r>
            <a:r>
              <a:rPr lang="vi-VN" sz="2200" dirty="0">
                <a:solidFill>
                  <a:srgbClr val="FF0000"/>
                </a:solidFill>
                <a:latin typeface="Times New Roman" panose="02020603050405020304" pitchFamily="18" charset="0"/>
                <a:cs typeface="Times New Roman" panose="02020603050405020304" pitchFamily="18" charset="0"/>
              </a:rPr>
              <a:t>. Trường hợp vi phạm hành chính được phát hiện bằng phương tiện, thiết bị kỹ thuật nghiệp vụ,…. thì biên bản VPHC được lập trong thời hạn 03 ngày làm việc kể từ ngày xác định được đối tượng vi phạm. </a:t>
            </a:r>
            <a:endParaRPr lang="vi-VN" dirty="0"/>
          </a:p>
          <a:p>
            <a:pPr marL="0" lvl="0" indent="0">
              <a:buNone/>
            </a:pPr>
            <a:endParaRPr lang="vi-VN" sz="1100" b="1" dirty="0">
              <a:solidFill>
                <a:srgbClr val="114454"/>
              </a:solidFill>
            </a:endParaRPr>
          </a:p>
          <a:p>
            <a:endParaRPr lang="en-US" dirty="0"/>
          </a:p>
        </p:txBody>
      </p:sp>
      <p:sp>
        <p:nvSpPr>
          <p:cNvPr id="5" name="Slide Number Placeholder 4">
            <a:extLst>
              <a:ext uri="{FF2B5EF4-FFF2-40B4-BE49-F238E27FC236}">
                <a16:creationId xmlns:a16="http://schemas.microsoft.com/office/drawing/2014/main" id="{B0736F94-A5E3-45C7-8FE2-CD4B7E35E981}"/>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23</a:t>
            </a:fld>
            <a:endParaRPr lang="en"/>
          </a:p>
        </p:txBody>
      </p:sp>
    </p:spTree>
    <p:extLst>
      <p:ext uri="{BB962C8B-B14F-4D97-AF65-F5344CB8AC3E}">
        <p14:creationId xmlns:p14="http://schemas.microsoft.com/office/powerpoint/2010/main" val="2019115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69AF9-867A-4B78-B03B-77E60C76B02F}"/>
              </a:ext>
            </a:extLst>
          </p:cNvPr>
          <p:cNvSpPr>
            <a:spLocks noGrp="1"/>
          </p:cNvSpPr>
          <p:nvPr>
            <p:ph type="title"/>
          </p:nvPr>
        </p:nvSpPr>
        <p:spPr/>
        <p:txBody>
          <a:bodyPr/>
          <a:lstStyle/>
          <a:p>
            <a:r>
              <a:rPr lang="en-US" dirty="0">
                <a:solidFill>
                  <a:schemeClr val="bg1"/>
                </a:solidFill>
              </a:rPr>
              <a:t>LẬP BIÊN BẢN VPHC</a:t>
            </a:r>
            <a:endParaRPr lang="en-US" dirty="0"/>
          </a:p>
        </p:txBody>
      </p:sp>
      <p:sp>
        <p:nvSpPr>
          <p:cNvPr id="3" name="Text Placeholder 2">
            <a:extLst>
              <a:ext uri="{FF2B5EF4-FFF2-40B4-BE49-F238E27FC236}">
                <a16:creationId xmlns:a16="http://schemas.microsoft.com/office/drawing/2014/main" id="{7D5BB8C1-11E8-49AF-B3E1-A4881FAD9D22}"/>
              </a:ext>
            </a:extLst>
          </p:cNvPr>
          <p:cNvSpPr>
            <a:spLocks noGrp="1"/>
          </p:cNvSpPr>
          <p:nvPr>
            <p:ph type="body" idx="1"/>
          </p:nvPr>
        </p:nvSpPr>
        <p:spPr>
          <a:xfrm>
            <a:off x="-51050" y="1559425"/>
            <a:ext cx="9090275" cy="3366550"/>
          </a:xfrm>
        </p:spPr>
        <p:txBody>
          <a:bodyPr/>
          <a:lstStyle/>
          <a:p>
            <a:pPr marL="342900" indent="-342900" algn="just">
              <a:buFontTx/>
              <a:buChar char="-"/>
            </a:pPr>
            <a:r>
              <a:rPr lang="en-US" sz="2300" dirty="0">
                <a:solidFill>
                  <a:srgbClr val="FF0000"/>
                </a:solidFill>
                <a:latin typeface="Times New Roman" panose="02020603050405020304" pitchFamily="18" charset="0"/>
                <a:cs typeface="Times New Roman" panose="02020603050405020304" pitchFamily="18" charset="0"/>
              </a:rPr>
              <a:t>2</a:t>
            </a:r>
            <a:r>
              <a:rPr lang="vi-VN" sz="2300" dirty="0">
                <a:solidFill>
                  <a:srgbClr val="FF0000"/>
                </a:solidFill>
                <a:latin typeface="Times New Roman" panose="02020603050405020304" pitchFamily="18" charset="0"/>
                <a:cs typeface="Times New Roman" panose="02020603050405020304" pitchFamily="18" charset="0"/>
              </a:rPr>
              <a:t>. THỜI HẠN LẬP BVPHC</a:t>
            </a:r>
          </a:p>
          <a:p>
            <a:pPr marL="342900" indent="-342900" algn="just">
              <a:buFontTx/>
              <a:buChar char="-"/>
            </a:pPr>
            <a:r>
              <a:rPr lang="vi-VN" sz="2300" dirty="0">
                <a:solidFill>
                  <a:srgbClr val="FF0000"/>
                </a:solidFill>
                <a:latin typeface="Times New Roman" panose="02020603050405020304" pitchFamily="18" charset="0"/>
                <a:cs typeface="Times New Roman" panose="02020603050405020304" pitchFamily="18" charset="0"/>
              </a:rPr>
              <a:t>Trường hợp một vụ việc có nhiều hành vi vi phạm khác nhau trong đó có hành vi vi phạm được phát hiện bằng phương tiện, kỹ thuật nghiệp vụ thì Biên bản VPHC được lập đối với các hành vi vi phạm trong vụ việc đó là trong thời hạn 03 ngày làm việc, kể  từ ngày xác định được đối tượng vi phạm bằng phương tiện, kỹ thuật nghiệp vụ. Trường hợp vi phạm hành chính không thuộc thẩm quyền xử phạt của người lập biên bản thì biên bản và các tài liệu khác phải được chuyển cho người có thẩm quyền xử phạt trong thời hạn </a:t>
            </a:r>
            <a:r>
              <a:rPr lang="vi-VN" sz="2300" b="1" u="sng" dirty="0">
                <a:solidFill>
                  <a:srgbClr val="FF0000"/>
                </a:solidFill>
                <a:latin typeface="Times New Roman" panose="02020603050405020304" pitchFamily="18" charset="0"/>
                <a:cs typeface="Times New Roman" panose="02020603050405020304" pitchFamily="18" charset="0"/>
              </a:rPr>
              <a:t>24 giờ </a:t>
            </a:r>
            <a:r>
              <a:rPr lang="vi-VN" sz="2300" dirty="0">
                <a:solidFill>
                  <a:srgbClr val="FF0000"/>
                </a:solidFill>
                <a:latin typeface="Times New Roman" panose="02020603050405020304" pitchFamily="18" charset="0"/>
                <a:cs typeface="Times New Roman" panose="02020603050405020304" pitchFamily="18" charset="0"/>
              </a:rPr>
              <a:t>kể từ khi lập biên bản.</a:t>
            </a:r>
          </a:p>
          <a:p>
            <a:pPr marL="342900" indent="-342900" algn="just">
              <a:buFontTx/>
              <a:buChar char="-"/>
            </a:pPr>
            <a:endParaRPr lang="vi-VN" i="1" u="sng" dirty="0">
              <a:solidFill>
                <a:schemeClr val="accent1">
                  <a:lumMod val="90000"/>
                  <a:lumOff val="10000"/>
                </a:schemeClr>
              </a:solidFill>
            </a:endParaRPr>
          </a:p>
          <a:p>
            <a:endParaRPr lang="en-US" dirty="0"/>
          </a:p>
        </p:txBody>
      </p:sp>
      <p:sp>
        <p:nvSpPr>
          <p:cNvPr id="5" name="Slide Number Placeholder 4">
            <a:extLst>
              <a:ext uri="{FF2B5EF4-FFF2-40B4-BE49-F238E27FC236}">
                <a16:creationId xmlns:a16="http://schemas.microsoft.com/office/drawing/2014/main" id="{08CED3BE-7D90-49BE-98D2-7FCDEF2EFCEF}"/>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24</a:t>
            </a:fld>
            <a:endParaRPr lang="en"/>
          </a:p>
        </p:txBody>
      </p:sp>
    </p:spTree>
    <p:extLst>
      <p:ext uri="{BB962C8B-B14F-4D97-AF65-F5344CB8AC3E}">
        <p14:creationId xmlns:p14="http://schemas.microsoft.com/office/powerpoint/2010/main" val="1401168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49D90-1F53-4C38-A938-61FF27D98812}"/>
              </a:ext>
            </a:extLst>
          </p:cNvPr>
          <p:cNvSpPr>
            <a:spLocks noGrp="1"/>
          </p:cNvSpPr>
          <p:nvPr>
            <p:ph type="title"/>
          </p:nvPr>
        </p:nvSpPr>
        <p:spPr/>
        <p:txBody>
          <a:bodyPr/>
          <a:lstStyle/>
          <a:p>
            <a:r>
              <a:rPr lang="en-US" dirty="0">
                <a:solidFill>
                  <a:schemeClr val="bg1"/>
                </a:solidFill>
              </a:rPr>
              <a:t>LẬP BIÊN BẢN VPHC</a:t>
            </a:r>
            <a:endParaRPr lang="en-US" dirty="0"/>
          </a:p>
        </p:txBody>
      </p:sp>
      <p:sp>
        <p:nvSpPr>
          <p:cNvPr id="3" name="Text Placeholder 2">
            <a:extLst>
              <a:ext uri="{FF2B5EF4-FFF2-40B4-BE49-F238E27FC236}">
                <a16:creationId xmlns:a16="http://schemas.microsoft.com/office/drawing/2014/main" id="{8A2D01DE-181C-41A2-9852-B98362EFD8A8}"/>
              </a:ext>
            </a:extLst>
          </p:cNvPr>
          <p:cNvSpPr>
            <a:spLocks noGrp="1"/>
          </p:cNvSpPr>
          <p:nvPr>
            <p:ph type="body" idx="1"/>
          </p:nvPr>
        </p:nvSpPr>
        <p:spPr>
          <a:xfrm>
            <a:off x="298150" y="1767275"/>
            <a:ext cx="8845849" cy="3158700"/>
          </a:xfrm>
        </p:spPr>
        <p:txBody>
          <a:bodyPr/>
          <a:lstStyle/>
          <a:p>
            <a:r>
              <a:rPr lang="en-US" sz="2400" dirty="0">
                <a:solidFill>
                  <a:srgbClr val="FF0000"/>
                </a:solidFill>
                <a:latin typeface="Times New Roman" panose="02020603050405020304" pitchFamily="18" charset="0"/>
                <a:cs typeface="Times New Roman" panose="02020603050405020304" pitchFamily="18" charset="0"/>
              </a:rPr>
              <a:t>2</a:t>
            </a:r>
            <a:r>
              <a:rPr lang="vi-VN" sz="2400" dirty="0">
                <a:solidFill>
                  <a:srgbClr val="FF0000"/>
                </a:solidFill>
                <a:latin typeface="Times New Roman" panose="02020603050405020304" pitchFamily="18" charset="0"/>
                <a:cs typeface="Times New Roman" panose="02020603050405020304" pitchFamily="18" charset="0"/>
              </a:rPr>
              <a:t>. THỜI HẠN LẬP BVPHC</a:t>
            </a:r>
          </a:p>
          <a:p>
            <a:r>
              <a:rPr lang="vi-VN" sz="2400" dirty="0">
                <a:solidFill>
                  <a:schemeClr val="accent1">
                    <a:lumMod val="90000"/>
                    <a:lumOff val="10000"/>
                  </a:schemeClr>
                </a:solidFill>
                <a:latin typeface="Times New Roman" panose="02020603050405020304" pitchFamily="18" charset="0"/>
                <a:cs typeface="Times New Roman" panose="02020603050405020304" pitchFamily="18" charset="0"/>
              </a:rPr>
              <a:t>- Đối với hành vi có dấu hiệu VPHC không thuộc thẩm quyền lập biên bản VPHC hoặc không thuộc lĩnh vực, địa bàn quản lý của mình, thì người có thẩm quyền đang thi hành công vụ, nhiệm vụ phải lập biên bản làm việc để ghi nhận sự việc và chuyển ngay biên bản đến người có thẩm quyền</a:t>
            </a:r>
            <a:endParaRPr lang="vi-VN" sz="2400" i="1" dirty="0">
              <a:solidFill>
                <a:schemeClr val="accent1">
                  <a:lumMod val="90000"/>
                  <a:lumOff val="10000"/>
                </a:schemeClr>
              </a:solidFill>
              <a:latin typeface="Times New Roman" panose="02020603050405020304" pitchFamily="18"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779BC4EC-B22D-4795-9690-6694251ED8A6}"/>
              </a:ext>
            </a:extLst>
          </p:cNvPr>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25</a:t>
            </a:fld>
            <a:endParaRPr lang="en"/>
          </a:p>
        </p:txBody>
      </p:sp>
    </p:spTree>
    <p:extLst>
      <p:ext uri="{BB962C8B-B14F-4D97-AF65-F5344CB8AC3E}">
        <p14:creationId xmlns:p14="http://schemas.microsoft.com/office/powerpoint/2010/main" val="321316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4" y="530725"/>
            <a:ext cx="3403673" cy="1028700"/>
          </a:xfrm>
          <a:prstGeom prst="rect">
            <a:avLst/>
          </a:prstGeom>
        </p:spPr>
        <p:txBody>
          <a:bodyPr spcFirstLastPara="1" wrap="square" lIns="91425" tIns="91425" rIns="91425" bIns="91425" anchor="ctr" anchorCtr="0">
            <a:noAutofit/>
          </a:bodyPr>
          <a:lstStyle/>
          <a:p>
            <a:pPr lvl="0" algn="just"/>
            <a:r>
              <a:rPr lang="en-US" sz="2000" dirty="0">
                <a:solidFill>
                  <a:schemeClr val="bg1"/>
                </a:solidFill>
                <a:latin typeface="+mn-lt"/>
              </a:rPr>
              <a:t>LẬP BIÊN BẢN VI PHẠM HÀNH CHÍNH</a:t>
            </a:r>
            <a:endParaRPr sz="2000" dirty="0">
              <a:solidFill>
                <a:schemeClr val="bg1"/>
              </a:solidFill>
              <a:latin typeface="+mn-lt"/>
            </a:endParaRPr>
          </a:p>
        </p:txBody>
      </p:sp>
      <p:sp>
        <p:nvSpPr>
          <p:cNvPr id="157" name="Google Shape;157;p18"/>
          <p:cNvSpPr txBox="1">
            <a:spLocks noGrp="1"/>
          </p:cNvSpPr>
          <p:nvPr>
            <p:ph type="body" idx="1"/>
          </p:nvPr>
        </p:nvSpPr>
        <p:spPr>
          <a:xfrm>
            <a:off x="0" y="1562168"/>
            <a:ext cx="8958146" cy="3527683"/>
          </a:xfrm>
          <a:prstGeom prst="rect">
            <a:avLst/>
          </a:prstGeom>
        </p:spPr>
        <p:txBody>
          <a:bodyPr spcFirstLastPara="1" wrap="square" lIns="91425" tIns="91425" rIns="91425" bIns="91425" anchor="t" anchorCtr="0">
            <a:noAutofit/>
          </a:bodyPr>
          <a:lstStyle/>
          <a:p>
            <a:pPr lvl="0" algn="just">
              <a:buFontTx/>
              <a:buChar char="-"/>
            </a:pPr>
            <a:r>
              <a:rPr lang="vi-VN" sz="2400" dirty="0">
                <a:solidFill>
                  <a:schemeClr val="accent1">
                    <a:lumMod val="90000"/>
                    <a:lumOff val="10000"/>
                  </a:schemeClr>
                </a:solidFill>
                <a:latin typeface="+mn-lt"/>
                <a:ea typeface="Arial"/>
                <a:cs typeface="Arial"/>
                <a:sym typeface="Arial"/>
              </a:rPr>
              <a:t>Trường hợp vi phạm hành chính được phát</a:t>
            </a:r>
            <a:r>
              <a:rPr lang="en-US" sz="2400" dirty="0">
                <a:solidFill>
                  <a:schemeClr val="accent1">
                    <a:lumMod val="90000"/>
                    <a:lumOff val="10000"/>
                  </a:schemeClr>
                </a:solidFill>
                <a:latin typeface="+mn-lt"/>
                <a:ea typeface="Arial"/>
                <a:cs typeface="Arial"/>
                <a:sym typeface="Arial"/>
              </a:rPr>
              <a:t> </a:t>
            </a:r>
            <a:r>
              <a:rPr lang="vi-VN" sz="2400" dirty="0">
                <a:solidFill>
                  <a:schemeClr val="accent1">
                    <a:lumMod val="90000"/>
                    <a:lumOff val="10000"/>
                  </a:schemeClr>
                </a:solidFill>
                <a:latin typeface="+mn-lt"/>
                <a:ea typeface="Arial"/>
                <a:cs typeface="Arial"/>
                <a:sym typeface="Arial"/>
              </a:rPr>
              <a:t>hiện bằng phương tiện, thiết bị kỹ thuật thì biên bản vi phạm hành chính được lập</a:t>
            </a:r>
            <a:r>
              <a:rPr lang="en-US" sz="2400" dirty="0">
                <a:solidFill>
                  <a:schemeClr val="accent1">
                    <a:lumMod val="90000"/>
                    <a:lumOff val="10000"/>
                  </a:schemeClr>
                </a:solidFill>
                <a:latin typeface="+mn-lt"/>
                <a:ea typeface="Arial"/>
                <a:cs typeface="Arial"/>
                <a:sym typeface="Arial"/>
              </a:rPr>
              <a:t> </a:t>
            </a:r>
            <a:r>
              <a:rPr lang="vi-VN" sz="2400" i="1" u="sng" dirty="0">
                <a:solidFill>
                  <a:schemeClr val="accent1">
                    <a:lumMod val="90000"/>
                    <a:lumOff val="10000"/>
                  </a:schemeClr>
                </a:solidFill>
                <a:latin typeface="+mn-lt"/>
                <a:ea typeface="Arial"/>
                <a:cs typeface="Arial"/>
                <a:sym typeface="Arial"/>
              </a:rPr>
              <a:t>trong thời hạn 03 ngày làm việc</a:t>
            </a:r>
            <a:r>
              <a:rPr lang="vi-VN" sz="2400" dirty="0">
                <a:solidFill>
                  <a:schemeClr val="accent1">
                    <a:lumMod val="90000"/>
                    <a:lumOff val="10000"/>
                  </a:schemeClr>
                </a:solidFill>
                <a:latin typeface="+mn-lt"/>
                <a:ea typeface="Arial"/>
                <a:cs typeface="Arial"/>
                <a:sym typeface="Arial"/>
              </a:rPr>
              <a:t>, kể từ ngày xác định được đối tượng vi phạm bằng</a:t>
            </a:r>
            <a:r>
              <a:rPr lang="en-US" sz="2400" dirty="0">
                <a:solidFill>
                  <a:schemeClr val="accent1">
                    <a:lumMod val="90000"/>
                    <a:lumOff val="10000"/>
                  </a:schemeClr>
                </a:solidFill>
                <a:latin typeface="+mn-lt"/>
                <a:ea typeface="Arial"/>
                <a:cs typeface="Arial"/>
                <a:sym typeface="Arial"/>
              </a:rPr>
              <a:t> </a:t>
            </a:r>
            <a:r>
              <a:rPr lang="vi-VN" sz="2400" dirty="0">
                <a:solidFill>
                  <a:schemeClr val="accent1">
                    <a:lumMod val="90000"/>
                    <a:lumOff val="10000"/>
                  </a:schemeClr>
                </a:solidFill>
                <a:latin typeface="+mn-lt"/>
                <a:ea typeface="Arial"/>
                <a:cs typeface="Arial"/>
                <a:sym typeface="Arial"/>
              </a:rPr>
              <a:t>phương tiện, thiết bị kỹ thuật.</a:t>
            </a:r>
            <a:endParaRPr lang="en-US" sz="2400" dirty="0">
              <a:solidFill>
                <a:schemeClr val="accent1">
                  <a:lumMod val="90000"/>
                  <a:lumOff val="10000"/>
                </a:schemeClr>
              </a:solidFill>
              <a:latin typeface="+mn-lt"/>
              <a:ea typeface="Arial"/>
              <a:cs typeface="Arial"/>
              <a:sym typeface="Arial"/>
            </a:endParaRPr>
          </a:p>
          <a:p>
            <a:pPr lvl="0" algn="just">
              <a:buFontTx/>
              <a:buChar char="-"/>
            </a:pPr>
            <a:r>
              <a:rPr lang="vi-VN" sz="2400" dirty="0">
                <a:solidFill>
                  <a:schemeClr val="accent1">
                    <a:lumMod val="90000"/>
                    <a:lumOff val="10000"/>
                  </a:schemeClr>
                </a:solidFill>
                <a:latin typeface="+mn-lt"/>
                <a:ea typeface="Arial"/>
                <a:cs typeface="Arial"/>
                <a:sym typeface="Arial"/>
              </a:rPr>
              <a:t>Biên bản vi phạm hành chính phải được lập đúng nội dung, hình thức, thủ tục theo quy định của Luật Xử lý vi phạm hành chính làm căn cứ ra quyết định xử phạt VPHC. </a:t>
            </a:r>
          </a:p>
          <a:p>
            <a:pPr lvl="0" algn="just">
              <a:buFontTx/>
              <a:buChar char="-"/>
            </a:pPr>
            <a:endParaRPr lang="en-US" dirty="0">
              <a:solidFill>
                <a:schemeClr val="accent1">
                  <a:lumMod val="90000"/>
                  <a:lumOff val="10000"/>
                </a:schemeClr>
              </a:solidFill>
              <a:latin typeface="+mn-lt"/>
              <a:ea typeface="Arial"/>
              <a:cs typeface="Arial"/>
              <a:sym typeface="Arial"/>
            </a:endParaRPr>
          </a:p>
          <a:p>
            <a:pPr lvl="0" algn="just">
              <a:buFontTx/>
              <a:buChar char="-"/>
            </a:pPr>
            <a:endParaRPr lang="vi-VN" dirty="0">
              <a:solidFill>
                <a:schemeClr val="accent1">
                  <a:lumMod val="90000"/>
                  <a:lumOff val="10000"/>
                </a:schemeClr>
              </a:solidFill>
              <a:latin typeface="+mn-lt"/>
              <a:ea typeface="Arial"/>
              <a:cs typeface="Arial"/>
              <a:sym typeface="Aria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5" y="530725"/>
            <a:ext cx="3419350" cy="1028700"/>
          </a:xfrm>
          <a:prstGeom prst="rect">
            <a:avLst/>
          </a:prstGeom>
        </p:spPr>
        <p:txBody>
          <a:bodyPr spcFirstLastPara="1" wrap="square" lIns="91425" tIns="91425" rIns="91425" bIns="91425" anchor="ctr" anchorCtr="0">
            <a:noAutofit/>
          </a:bodyPr>
          <a:lstStyle/>
          <a:p>
            <a:pPr lvl="0" algn="just"/>
            <a:r>
              <a:rPr lang="en-US" sz="2000" dirty="0">
                <a:solidFill>
                  <a:schemeClr val="bg1"/>
                </a:solidFill>
                <a:ea typeface="Arial"/>
                <a:cs typeface="Arial"/>
                <a:sym typeface="Arial"/>
              </a:rPr>
              <a:t>XỬ LÝ VPHC</a:t>
            </a:r>
            <a:endParaRPr sz="2000" dirty="0">
              <a:solidFill>
                <a:schemeClr val="bg1"/>
              </a:solidFill>
              <a:latin typeface="+mn-lt"/>
            </a:endParaRPr>
          </a:p>
        </p:txBody>
      </p:sp>
      <p:sp>
        <p:nvSpPr>
          <p:cNvPr id="157" name="Google Shape;157;p18"/>
          <p:cNvSpPr txBox="1">
            <a:spLocks noGrp="1"/>
          </p:cNvSpPr>
          <p:nvPr>
            <p:ph type="body" idx="1"/>
          </p:nvPr>
        </p:nvSpPr>
        <p:spPr>
          <a:xfrm>
            <a:off x="298150" y="1562168"/>
            <a:ext cx="8659996" cy="3527683"/>
          </a:xfrm>
          <a:prstGeom prst="rect">
            <a:avLst/>
          </a:prstGeom>
        </p:spPr>
        <p:txBody>
          <a:bodyPr spcFirstLastPara="1" wrap="square" lIns="91425" tIns="91425" rIns="91425" bIns="91425" anchor="t" anchorCtr="0">
            <a:noAutofit/>
          </a:bodyPr>
          <a:lstStyle/>
          <a:p>
            <a:r>
              <a:rPr lang="vi-VN" dirty="0">
                <a:solidFill>
                  <a:schemeClr val="accent1">
                    <a:lumMod val="90000"/>
                    <a:lumOff val="10000"/>
                  </a:schemeClr>
                </a:solidFill>
                <a:latin typeface="+mn-lt"/>
                <a:ea typeface="Arial"/>
                <a:cs typeface="Arial"/>
              </a:rPr>
              <a:t>Biên bản vi phạm hành chính và các tài liệu khác phải được chuyển cho người có thẩm quyền xử phạt trong </a:t>
            </a:r>
            <a:r>
              <a:rPr lang="vi-VN" i="1" u="sng" dirty="0">
                <a:solidFill>
                  <a:schemeClr val="accent1">
                    <a:lumMod val="90000"/>
                    <a:lumOff val="10000"/>
                  </a:schemeClr>
                </a:solidFill>
                <a:latin typeface="+mn-lt"/>
                <a:ea typeface="Arial"/>
                <a:cs typeface="Arial"/>
              </a:rPr>
              <a:t>thời hạn 24 giờ kể từ khi lập biên bản</a:t>
            </a:r>
            <a:r>
              <a:rPr lang="vi-VN" dirty="0">
                <a:solidFill>
                  <a:schemeClr val="accent1">
                    <a:lumMod val="90000"/>
                    <a:lumOff val="10000"/>
                  </a:schemeClr>
                </a:solidFill>
                <a:latin typeface="+mn-lt"/>
                <a:ea typeface="Arial"/>
                <a:cs typeface="Arial"/>
              </a:rPr>
              <a:t>. </a:t>
            </a:r>
          </a:p>
          <a:p>
            <a:r>
              <a:rPr lang="vi-VN" dirty="0">
                <a:solidFill>
                  <a:schemeClr val="accent1">
                    <a:lumMod val="90000"/>
                    <a:lumOff val="10000"/>
                  </a:schemeClr>
                </a:solidFill>
                <a:latin typeface="+mn-lt"/>
                <a:ea typeface="Arial"/>
                <a:cs typeface="Arial"/>
              </a:rPr>
              <a:t>Người có thẩm quyền xử phạt vi phạm hành chính quy định tại các Điều 56 – Điều 67 Nghị định 45/2022/NĐ-CP ngày 07/7/2022 của Chính phủ.</a:t>
            </a: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27</a:t>
            </a:fld>
            <a:endParaRPr/>
          </a:p>
        </p:txBody>
      </p:sp>
    </p:spTree>
    <p:extLst>
      <p:ext uri="{BB962C8B-B14F-4D97-AF65-F5344CB8AC3E}">
        <p14:creationId xmlns:p14="http://schemas.microsoft.com/office/powerpoint/2010/main" val="3516114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049281" y="530725"/>
            <a:ext cx="3515100" cy="1028700"/>
          </a:xfrm>
          <a:prstGeom prst="rect">
            <a:avLst/>
          </a:prstGeom>
        </p:spPr>
        <p:txBody>
          <a:bodyPr spcFirstLastPara="1" wrap="square" lIns="91425" tIns="91425" rIns="91425" bIns="91425" anchor="ctr" anchorCtr="0">
            <a:noAutofit/>
          </a:bodyPr>
          <a:lstStyle/>
          <a:p>
            <a:pPr lvl="0" algn="just"/>
            <a:r>
              <a:rPr lang="en-US" sz="2000" dirty="0">
                <a:solidFill>
                  <a:schemeClr val="bg1"/>
                </a:solidFill>
                <a:cs typeface="Arial"/>
                <a:sym typeface="Arial"/>
              </a:rPr>
              <a:t>THẨM QUYỀN CỦA CHỦ TỊCH UBND XÃ (</a:t>
            </a:r>
            <a:r>
              <a:rPr lang="en-US" sz="2000" dirty="0" err="1">
                <a:solidFill>
                  <a:schemeClr val="bg1"/>
                </a:solidFill>
                <a:cs typeface="Arial"/>
                <a:sym typeface="Arial"/>
              </a:rPr>
              <a:t>đối</a:t>
            </a:r>
            <a:r>
              <a:rPr lang="en-US" sz="2000" dirty="0">
                <a:solidFill>
                  <a:schemeClr val="bg1"/>
                </a:solidFill>
                <a:cs typeface="Arial"/>
                <a:sym typeface="Arial"/>
              </a:rPr>
              <a:t> </a:t>
            </a:r>
            <a:r>
              <a:rPr lang="en-US" sz="2000" dirty="0" err="1">
                <a:solidFill>
                  <a:schemeClr val="bg1"/>
                </a:solidFill>
                <a:cs typeface="Arial"/>
                <a:sym typeface="Arial"/>
              </a:rPr>
              <a:t>với</a:t>
            </a:r>
            <a:r>
              <a:rPr lang="en-US" sz="2000" dirty="0">
                <a:solidFill>
                  <a:schemeClr val="bg1"/>
                </a:solidFill>
                <a:cs typeface="Arial"/>
                <a:sym typeface="Arial"/>
              </a:rPr>
              <a:t> </a:t>
            </a:r>
            <a:r>
              <a:rPr lang="en-US" sz="2000" dirty="0" err="1">
                <a:solidFill>
                  <a:schemeClr val="bg1"/>
                </a:solidFill>
                <a:cs typeface="Arial"/>
                <a:sym typeface="Arial"/>
              </a:rPr>
              <a:t>cá</a:t>
            </a:r>
            <a:r>
              <a:rPr lang="en-US" sz="2000" dirty="0">
                <a:solidFill>
                  <a:schemeClr val="bg1"/>
                </a:solidFill>
                <a:cs typeface="Arial"/>
                <a:sym typeface="Arial"/>
              </a:rPr>
              <a:t> </a:t>
            </a:r>
            <a:r>
              <a:rPr lang="en-US" sz="2000" dirty="0" err="1">
                <a:solidFill>
                  <a:schemeClr val="bg1"/>
                </a:solidFill>
                <a:cs typeface="Arial"/>
                <a:sym typeface="Arial"/>
              </a:rPr>
              <a:t>nhân</a:t>
            </a:r>
            <a:r>
              <a:rPr lang="en-US" sz="2000" dirty="0">
                <a:solidFill>
                  <a:schemeClr val="bg1"/>
                </a:solidFill>
                <a:cs typeface="Arial"/>
                <a:sym typeface="Arial"/>
              </a:rPr>
              <a:t>)</a:t>
            </a:r>
            <a:endParaRPr sz="2000" dirty="0">
              <a:solidFill>
                <a:schemeClr val="bg1"/>
              </a:solidFill>
              <a:latin typeface="+mn-lt"/>
            </a:endParaRPr>
          </a:p>
        </p:txBody>
      </p:sp>
      <p:sp>
        <p:nvSpPr>
          <p:cNvPr id="157" name="Google Shape;157;p18"/>
          <p:cNvSpPr txBox="1">
            <a:spLocks noGrp="1"/>
          </p:cNvSpPr>
          <p:nvPr>
            <p:ph type="body" idx="1"/>
          </p:nvPr>
        </p:nvSpPr>
        <p:spPr>
          <a:xfrm>
            <a:off x="298150" y="1562168"/>
            <a:ext cx="8659996" cy="3527683"/>
          </a:xfrm>
          <a:prstGeom prst="rect">
            <a:avLst/>
          </a:prstGeom>
        </p:spPr>
        <p:txBody>
          <a:bodyPr spcFirstLastPara="1" wrap="square" lIns="91425" tIns="91425" rIns="91425" bIns="91425" anchor="t" anchorCtr="0">
            <a:noAutofit/>
          </a:bodyPr>
          <a:lstStyle/>
          <a:p>
            <a:pPr marL="50800" indent="0">
              <a:buNone/>
            </a:pPr>
            <a:r>
              <a:rPr lang="vi-VN" dirty="0">
                <a:solidFill>
                  <a:schemeClr val="accent1">
                    <a:lumMod val="90000"/>
                    <a:lumOff val="10000"/>
                  </a:schemeClr>
                </a:solidFill>
                <a:latin typeface="+mn-lt"/>
                <a:ea typeface="Arial"/>
                <a:cs typeface="Arial"/>
              </a:rPr>
              <a:t>a) Phạt cảnh cáo;</a:t>
            </a:r>
          </a:p>
          <a:p>
            <a:pPr marL="50800" indent="0">
              <a:buNone/>
            </a:pPr>
            <a:r>
              <a:rPr lang="vi-VN" dirty="0">
                <a:solidFill>
                  <a:schemeClr val="accent1">
                    <a:lumMod val="90000"/>
                    <a:lumOff val="10000"/>
                  </a:schemeClr>
                </a:solidFill>
                <a:latin typeface="+mn-lt"/>
                <a:ea typeface="Arial"/>
                <a:cs typeface="Arial"/>
              </a:rPr>
              <a:t>b) Phạt tiền đến 5.000.000 đồng;</a:t>
            </a:r>
          </a:p>
          <a:p>
            <a:pPr marL="50800" indent="0">
              <a:buNone/>
            </a:pPr>
            <a:r>
              <a:rPr lang="vi-VN" dirty="0">
                <a:solidFill>
                  <a:schemeClr val="accent1">
                    <a:lumMod val="90000"/>
                    <a:lumOff val="10000"/>
                  </a:schemeClr>
                </a:solidFill>
                <a:latin typeface="+mn-lt"/>
                <a:ea typeface="Arial"/>
                <a:cs typeface="Arial"/>
              </a:rPr>
              <a:t>c) Tịch thu tang vật, phương tiện vi phạm hành chính có giá trị đến 10.000.000 đồng;</a:t>
            </a:r>
          </a:p>
          <a:p>
            <a:pPr marL="50800" indent="0">
              <a:buNone/>
            </a:pPr>
            <a:r>
              <a:rPr lang="vi-VN" dirty="0">
                <a:solidFill>
                  <a:schemeClr val="accent1">
                    <a:lumMod val="90000"/>
                    <a:lumOff val="10000"/>
                  </a:schemeClr>
                </a:solidFill>
                <a:latin typeface="+mn-lt"/>
                <a:ea typeface="Arial"/>
                <a:cs typeface="Arial"/>
              </a:rPr>
              <a:t>d) Áp dụng biện pháp khắc phục hậu quả quy định tại các  điểm a, b, c và đ khoản 3 Điều 4 Nghị định </a:t>
            </a:r>
            <a:r>
              <a:rPr lang="en-US" dirty="0">
                <a:solidFill>
                  <a:schemeClr val="accent1">
                    <a:lumMod val="90000"/>
                    <a:lumOff val="10000"/>
                  </a:schemeClr>
                </a:solidFill>
                <a:latin typeface="+mn-lt"/>
                <a:ea typeface="Arial"/>
                <a:cs typeface="Arial"/>
              </a:rPr>
              <a:t>45/2022/NĐ-CP</a:t>
            </a:r>
            <a:r>
              <a:rPr lang="vi-VN" dirty="0">
                <a:solidFill>
                  <a:schemeClr val="accent1">
                    <a:lumMod val="90000"/>
                    <a:lumOff val="10000"/>
                  </a:schemeClr>
                </a:solidFill>
                <a:latin typeface="+mn-lt"/>
                <a:ea typeface="Arial"/>
                <a:cs typeface="Arial"/>
              </a:rPr>
              <a:t>.</a:t>
            </a:r>
            <a:endParaRPr lang="en-US" dirty="0">
              <a:solidFill>
                <a:schemeClr val="accent1">
                  <a:lumMod val="90000"/>
                  <a:lumOff val="10000"/>
                </a:schemeClr>
              </a:solidFill>
              <a:latin typeface="+mn-lt"/>
              <a:ea typeface="Arial"/>
              <a:cs typeface="Aria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28</a:t>
            </a:fld>
            <a:endParaRPr/>
          </a:p>
        </p:txBody>
      </p:sp>
    </p:spTree>
    <p:extLst>
      <p:ext uri="{BB962C8B-B14F-4D97-AF65-F5344CB8AC3E}">
        <p14:creationId xmlns:p14="http://schemas.microsoft.com/office/powerpoint/2010/main" val="2616053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8"/>
          <p:cNvSpPr txBox="1">
            <a:spLocks noGrp="1"/>
          </p:cNvSpPr>
          <p:nvPr>
            <p:ph type="title"/>
          </p:nvPr>
        </p:nvSpPr>
        <p:spPr>
          <a:xfrm>
            <a:off x="1146024" y="530725"/>
            <a:ext cx="3403673" cy="1028700"/>
          </a:xfrm>
          <a:prstGeom prst="rect">
            <a:avLst/>
          </a:prstGeom>
        </p:spPr>
        <p:txBody>
          <a:bodyPr spcFirstLastPara="1" wrap="square" lIns="91425" tIns="91425" rIns="91425" bIns="91425" anchor="ctr" anchorCtr="0">
            <a:noAutofit/>
          </a:bodyPr>
          <a:lstStyle/>
          <a:p>
            <a:pPr lvl="0" algn="just"/>
            <a:r>
              <a:rPr lang="en-US" sz="2000" dirty="0">
                <a:solidFill>
                  <a:schemeClr val="bg1"/>
                </a:solidFill>
                <a:cs typeface="Arial"/>
                <a:sym typeface="Arial"/>
              </a:rPr>
              <a:t>THẨM QUYỀN CỦA CHỦ TỊCH UBND HUYỆN (</a:t>
            </a:r>
            <a:r>
              <a:rPr lang="en-US" sz="2000" dirty="0" err="1">
                <a:solidFill>
                  <a:schemeClr val="bg1"/>
                </a:solidFill>
                <a:cs typeface="Arial"/>
                <a:sym typeface="Arial"/>
              </a:rPr>
              <a:t>đối</a:t>
            </a:r>
            <a:r>
              <a:rPr lang="en-US" sz="2000" dirty="0">
                <a:solidFill>
                  <a:schemeClr val="bg1"/>
                </a:solidFill>
                <a:cs typeface="Arial"/>
                <a:sym typeface="Arial"/>
              </a:rPr>
              <a:t> </a:t>
            </a:r>
            <a:r>
              <a:rPr lang="en-US" sz="2000" dirty="0" err="1">
                <a:solidFill>
                  <a:schemeClr val="bg1"/>
                </a:solidFill>
                <a:cs typeface="Arial"/>
                <a:sym typeface="Arial"/>
              </a:rPr>
              <a:t>với</a:t>
            </a:r>
            <a:r>
              <a:rPr lang="en-US" sz="2000" dirty="0">
                <a:solidFill>
                  <a:schemeClr val="bg1"/>
                </a:solidFill>
                <a:cs typeface="Arial"/>
                <a:sym typeface="Arial"/>
              </a:rPr>
              <a:t> </a:t>
            </a:r>
            <a:r>
              <a:rPr lang="en-US" sz="2000" dirty="0" err="1">
                <a:solidFill>
                  <a:schemeClr val="bg1"/>
                </a:solidFill>
                <a:cs typeface="Arial"/>
                <a:sym typeface="Arial"/>
              </a:rPr>
              <a:t>cá</a:t>
            </a:r>
            <a:r>
              <a:rPr lang="en-US" sz="2000" dirty="0">
                <a:solidFill>
                  <a:schemeClr val="bg1"/>
                </a:solidFill>
                <a:cs typeface="Arial"/>
                <a:sym typeface="Arial"/>
              </a:rPr>
              <a:t> </a:t>
            </a:r>
            <a:r>
              <a:rPr lang="en-US" sz="2000" dirty="0" err="1">
                <a:solidFill>
                  <a:schemeClr val="bg1"/>
                </a:solidFill>
                <a:cs typeface="Arial"/>
                <a:sym typeface="Arial"/>
              </a:rPr>
              <a:t>nhân</a:t>
            </a:r>
            <a:r>
              <a:rPr lang="en-US" sz="2000" dirty="0">
                <a:solidFill>
                  <a:schemeClr val="bg1"/>
                </a:solidFill>
                <a:cs typeface="Arial"/>
                <a:sym typeface="Arial"/>
              </a:rPr>
              <a:t>)</a:t>
            </a:r>
            <a:endParaRPr sz="2000" dirty="0">
              <a:solidFill>
                <a:schemeClr val="bg1"/>
              </a:solidFill>
              <a:latin typeface="+mn-lt"/>
            </a:endParaRPr>
          </a:p>
        </p:txBody>
      </p:sp>
      <p:sp>
        <p:nvSpPr>
          <p:cNvPr id="157" name="Google Shape;157;p18"/>
          <p:cNvSpPr txBox="1">
            <a:spLocks noGrp="1"/>
          </p:cNvSpPr>
          <p:nvPr>
            <p:ph type="body" idx="1"/>
          </p:nvPr>
        </p:nvSpPr>
        <p:spPr>
          <a:xfrm>
            <a:off x="298150" y="1408955"/>
            <a:ext cx="8523221" cy="3734445"/>
          </a:xfrm>
          <a:prstGeom prst="rect">
            <a:avLst/>
          </a:prstGeom>
        </p:spPr>
        <p:txBody>
          <a:bodyPr spcFirstLastPara="1" wrap="square" lIns="91425" tIns="91425" rIns="91425" bIns="91425" anchor="t" anchorCtr="0">
            <a:noAutofit/>
          </a:bodyPr>
          <a:lstStyle/>
          <a:p>
            <a:pPr marL="50800" indent="0" algn="just">
              <a:spcAft>
                <a:spcPts val="600"/>
              </a:spcAft>
              <a:buNone/>
            </a:pPr>
            <a:r>
              <a:rPr lang="vi-VN" sz="2400" dirty="0">
                <a:solidFill>
                  <a:schemeClr val="accent1">
                    <a:lumMod val="90000"/>
                    <a:lumOff val="10000"/>
                  </a:schemeClr>
                </a:solidFill>
                <a:latin typeface="+mn-lt"/>
                <a:ea typeface="Arial"/>
                <a:cs typeface="Arial"/>
              </a:rPr>
              <a:t>a) Phạt cảnh cáo;</a:t>
            </a:r>
          </a:p>
          <a:p>
            <a:pPr marL="50800" indent="0" algn="just">
              <a:spcAft>
                <a:spcPts val="600"/>
              </a:spcAft>
              <a:buNone/>
            </a:pPr>
            <a:r>
              <a:rPr lang="vi-VN" sz="2400" dirty="0">
                <a:solidFill>
                  <a:schemeClr val="accent1">
                    <a:lumMod val="90000"/>
                    <a:lumOff val="10000"/>
                  </a:schemeClr>
                </a:solidFill>
                <a:latin typeface="+mn-lt"/>
                <a:ea typeface="Arial"/>
                <a:cs typeface="Arial"/>
              </a:rPr>
              <a:t>b) Phạt tiền đến 100.000.000 đồng;</a:t>
            </a:r>
          </a:p>
          <a:p>
            <a:pPr marL="50800" indent="0" algn="just">
              <a:spcAft>
                <a:spcPts val="600"/>
              </a:spcAft>
              <a:buNone/>
            </a:pPr>
            <a:r>
              <a:rPr lang="vi-VN" sz="2400" dirty="0">
                <a:solidFill>
                  <a:schemeClr val="accent1">
                    <a:lumMod val="90000"/>
                    <a:lumOff val="10000"/>
                  </a:schemeClr>
                </a:solidFill>
                <a:latin typeface="+mn-lt"/>
                <a:ea typeface="Arial"/>
                <a:cs typeface="Arial"/>
              </a:rPr>
              <a:t>c) Tước quyền sử dụng giấy phép có thời hạn hoặc đình chỉ hoạt động có thời hạn;</a:t>
            </a:r>
          </a:p>
          <a:p>
            <a:pPr marL="50800" indent="0" algn="just">
              <a:spcAft>
                <a:spcPts val="600"/>
              </a:spcAft>
              <a:buNone/>
            </a:pPr>
            <a:r>
              <a:rPr lang="vi-VN" sz="2400" dirty="0">
                <a:solidFill>
                  <a:schemeClr val="accent1">
                    <a:lumMod val="90000"/>
                    <a:lumOff val="10000"/>
                  </a:schemeClr>
                </a:solidFill>
                <a:latin typeface="+mn-lt"/>
                <a:ea typeface="Arial"/>
                <a:cs typeface="Arial"/>
              </a:rPr>
              <a:t>d) Tịch thu tang vật, phương tiện vi phạm hành chính;</a:t>
            </a:r>
          </a:p>
          <a:p>
            <a:pPr marL="50800" indent="0" algn="just">
              <a:spcAft>
                <a:spcPts val="600"/>
              </a:spcAft>
              <a:buNone/>
            </a:pPr>
            <a:r>
              <a:rPr lang="vi-VN" sz="2400" dirty="0">
                <a:solidFill>
                  <a:schemeClr val="accent1">
                    <a:lumMod val="90000"/>
                    <a:lumOff val="10000"/>
                  </a:schemeClr>
                </a:solidFill>
                <a:latin typeface="+mn-lt"/>
                <a:ea typeface="Arial"/>
                <a:cs typeface="Arial"/>
              </a:rPr>
              <a:t>đ) Áp dụng biện pháp khắc phục hậu quả quy định tại các điểm a, b, c, đ, e, g, h, i, k, l, m, n và o khoản 3 Điều 4 Nghị định này.</a:t>
            </a:r>
            <a:endParaRPr lang="en-US" sz="2400" dirty="0">
              <a:solidFill>
                <a:schemeClr val="accent1">
                  <a:lumMod val="90000"/>
                  <a:lumOff val="10000"/>
                </a:schemeClr>
              </a:solidFill>
              <a:latin typeface="+mn-lt"/>
              <a:ea typeface="Arial"/>
              <a:cs typeface="Arial"/>
            </a:endParaRPr>
          </a:p>
        </p:txBody>
      </p:sp>
      <p:grpSp>
        <p:nvGrpSpPr>
          <p:cNvPr id="158" name="Google Shape;158;p18"/>
          <p:cNvGrpSpPr/>
          <p:nvPr/>
        </p:nvGrpSpPr>
        <p:grpSpPr>
          <a:xfrm>
            <a:off x="333623" y="861852"/>
            <a:ext cx="366458" cy="366437"/>
            <a:chOff x="1923675" y="1633650"/>
            <a:chExt cx="436000" cy="435975"/>
          </a:xfrm>
        </p:grpSpPr>
        <p:sp>
          <p:nvSpPr>
            <p:cNvPr id="159" name="Google Shape;159;p18"/>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8"/>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8"/>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8"/>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8"/>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18"/>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29</a:t>
            </a:fld>
            <a:endParaRPr/>
          </a:p>
        </p:txBody>
      </p:sp>
    </p:spTree>
    <p:extLst>
      <p:ext uri="{BB962C8B-B14F-4D97-AF65-F5344CB8AC3E}">
        <p14:creationId xmlns:p14="http://schemas.microsoft.com/office/powerpoint/2010/main" val="3261961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A85CF52-A79E-48C1-AA09-02BFCB9FFC93}"/>
              </a:ext>
            </a:extLst>
          </p:cNvPr>
          <p:cNvSpPr>
            <a:spLocks noGrp="1"/>
          </p:cNvSpPr>
          <p:nvPr>
            <p:ph type="body" idx="1"/>
          </p:nvPr>
        </p:nvSpPr>
        <p:spPr/>
        <p:txBody>
          <a:bodyPr/>
          <a:lstStyle/>
          <a:p>
            <a:pPr marL="50800" indent="0">
              <a:buNone/>
            </a:pPr>
            <a:r>
              <a:rPr lang="en-US"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THANH TRA, KIỂM TRA VỀ </a:t>
            </a:r>
            <a:r>
              <a:rPr lang="vi-VN" sz="28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BVMT</a:t>
            </a:r>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FB6161E-F60B-4291-9131-8AE5DF0EA85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1444217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628"/>
        <p:cNvGrpSpPr/>
        <p:nvPr/>
      </p:nvGrpSpPr>
      <p:grpSpPr>
        <a:xfrm>
          <a:off x="0" y="0"/>
          <a:ext cx="0" cy="0"/>
          <a:chOff x="0" y="0"/>
          <a:chExt cx="0" cy="0"/>
        </a:xfrm>
      </p:grpSpPr>
      <p:sp>
        <p:nvSpPr>
          <p:cNvPr id="1630" name="Google Shape;1630;p50"/>
          <p:cNvSpPr txBox="1"/>
          <p:nvPr/>
        </p:nvSpPr>
        <p:spPr>
          <a:xfrm>
            <a:off x="1315844" y="1708894"/>
            <a:ext cx="6608955" cy="751808"/>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4400" b="1" dirty="0">
                <a:solidFill>
                  <a:srgbClr val="FFFFFF"/>
                </a:solidFill>
                <a:highlight>
                  <a:schemeClr val="accent2"/>
                </a:highlight>
                <a:latin typeface="Roboto Slab"/>
                <a:ea typeface="Roboto Slab"/>
                <a:cs typeface="Roboto Slab"/>
                <a:sym typeface="Roboto Slab"/>
              </a:rPr>
              <a:t>TRÂN TRỌNG CẢM ƠN !</a:t>
            </a:r>
            <a:endParaRPr sz="4400" b="1" dirty="0">
              <a:solidFill>
                <a:srgbClr val="FFFFFF"/>
              </a:solidFill>
              <a:highlight>
                <a:schemeClr val="accent2"/>
              </a:highlight>
              <a:latin typeface="Roboto Slab"/>
              <a:ea typeface="Roboto Slab"/>
              <a:cs typeface="Roboto Slab"/>
              <a:sym typeface="Roboto Slab"/>
            </a:endParaRPr>
          </a:p>
        </p:txBody>
      </p:sp>
      <p:sp>
        <p:nvSpPr>
          <p:cNvPr id="1631" name="Google Shape;1631;p50"/>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30</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58F3E-4B29-4E45-9082-E9CCFA652F36}"/>
              </a:ext>
            </a:extLst>
          </p:cNvPr>
          <p:cNvSpPr>
            <a:spLocks noGrp="1"/>
          </p:cNvSpPr>
          <p:nvPr>
            <p:ph type="title"/>
          </p:nvPr>
        </p:nvSpPr>
        <p:spPr>
          <a:xfrm>
            <a:off x="1146025" y="530725"/>
            <a:ext cx="3208800" cy="593225"/>
          </a:xfrm>
        </p:spPr>
        <p:txBody>
          <a:bodyPr/>
          <a:lstStyle/>
          <a:p>
            <a:r>
              <a:rPr lang="en-US" sz="2800" dirty="0"/>
              <a:t>Thanh </a:t>
            </a:r>
            <a:r>
              <a:rPr lang="en-US" sz="2800" dirty="0" err="1"/>
              <a:t>tra</a:t>
            </a:r>
            <a:r>
              <a:rPr lang="en-US" sz="2800" dirty="0"/>
              <a:t>, </a:t>
            </a:r>
            <a:r>
              <a:rPr lang="en-US" sz="2800" dirty="0" err="1"/>
              <a:t>kiểm</a:t>
            </a:r>
            <a:r>
              <a:rPr lang="en-US" sz="2800" dirty="0"/>
              <a:t> </a:t>
            </a:r>
            <a:r>
              <a:rPr lang="en-US" sz="2800" dirty="0" err="1"/>
              <a:t>tra</a:t>
            </a:r>
            <a:r>
              <a:rPr lang="en-US" sz="2800" dirty="0"/>
              <a:t> </a:t>
            </a:r>
            <a:r>
              <a:rPr lang="en-US" sz="2800" dirty="0" err="1"/>
              <a:t>về</a:t>
            </a:r>
            <a:r>
              <a:rPr lang="en-US" sz="2800" dirty="0"/>
              <a:t> BVMT</a:t>
            </a:r>
          </a:p>
        </p:txBody>
      </p:sp>
      <p:sp>
        <p:nvSpPr>
          <p:cNvPr id="3" name="Text Placeholder 2">
            <a:extLst>
              <a:ext uri="{FF2B5EF4-FFF2-40B4-BE49-F238E27FC236}">
                <a16:creationId xmlns:a16="http://schemas.microsoft.com/office/drawing/2014/main" id="{FFBEFEB9-2D34-48A1-B99A-936A4976B605}"/>
              </a:ext>
            </a:extLst>
          </p:cNvPr>
          <p:cNvSpPr>
            <a:spLocks noGrp="1"/>
          </p:cNvSpPr>
          <p:nvPr>
            <p:ph type="body" idx="1"/>
          </p:nvPr>
        </p:nvSpPr>
        <p:spPr>
          <a:xfrm>
            <a:off x="-51050" y="1323975"/>
            <a:ext cx="9195050" cy="3752750"/>
          </a:xfrm>
        </p:spPr>
        <p:txBody>
          <a:bodyPr/>
          <a:lstStyle/>
          <a:p>
            <a:pPr indent="-342900">
              <a:buFontTx/>
              <a:buChar char="-"/>
            </a:pPr>
            <a:r>
              <a:rPr lang="en-US" sz="2200" dirty="0" err="1">
                <a:latin typeface="Times New Roman" panose="02020603050405020304" pitchFamily="18" charset="0"/>
                <a:cs typeface="Times New Roman" panose="02020603050405020304" pitchFamily="18" charset="0"/>
              </a:rPr>
              <a:t>Mục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vi-VN" sz="2400" dirty="0">
                <a:solidFill>
                  <a:srgbClr val="FF0000"/>
                </a:solidFill>
                <a:latin typeface="Times New Roman" panose="02020603050405020304" pitchFamily="18" charset="0"/>
              </a:rPr>
              <a:t>phổ biến các quy định mới của pháp luật về bảo vệ môi trường, hướng dẫn các cơ sở thực hiện đúng, đồng thời kịp thời phát hiện và xử lý nghiêm các đối tượng vi phạm</a:t>
            </a:r>
            <a:r>
              <a:rPr lang="en-US" sz="2400" dirty="0">
                <a:solidFill>
                  <a:srgbClr val="FF0000"/>
                </a:solidFill>
                <a:latin typeface="Times New Roman" panose="02020603050405020304" pitchFamily="18" charset="0"/>
              </a:rPr>
              <a:t>, </a:t>
            </a:r>
            <a:r>
              <a:rPr lang="vi-VN" sz="2400" dirty="0">
                <a:solidFill>
                  <a:srgbClr val="FF0000"/>
                </a:solidFill>
                <a:latin typeface="Times New Roman" panose="02020603050405020304" pitchFamily="18" charset="0"/>
              </a:rPr>
              <a:t>theo dõi, đôn đốc, kiểm tra việc chấp hành kết luận thanh</a:t>
            </a:r>
            <a:r>
              <a:rPr lang="en-US" sz="2400" dirty="0">
                <a:solidFill>
                  <a:srgbClr val="FF0000"/>
                </a:solidFill>
                <a:latin typeface="Times New Roman" panose="02020603050405020304" pitchFamily="18" charset="0"/>
              </a:rPr>
              <a:t>, </a:t>
            </a:r>
            <a:r>
              <a:rPr lang="en-US" sz="2400" dirty="0" err="1">
                <a:solidFill>
                  <a:srgbClr val="FF0000"/>
                </a:solidFill>
                <a:latin typeface="Times New Roman" panose="02020603050405020304" pitchFamily="18" charset="0"/>
              </a:rPr>
              <a:t>kiểm</a:t>
            </a:r>
            <a:r>
              <a:rPr lang="vi-VN" sz="2400" dirty="0">
                <a:solidFill>
                  <a:srgbClr val="FF0000"/>
                </a:solidFill>
                <a:latin typeface="Times New Roman" panose="02020603050405020304" pitchFamily="18" charset="0"/>
              </a:rPr>
              <a:t> tra… góp phần nâng cao ý thức chấp hành pháp luật về bảo vệ môi trường của các tổ chức, cá nhân.</a:t>
            </a:r>
            <a:r>
              <a:rPr lang="nl-NL" sz="2200" dirty="0">
                <a:solidFill>
                  <a:srgbClr val="FF0000"/>
                </a:solidFill>
                <a:latin typeface="Times New Roman" panose="02020603050405020304" pitchFamily="18" charset="0"/>
                <a:cs typeface="Times New Roman" panose="02020603050405020304" pitchFamily="18" charset="0"/>
              </a:rPr>
              <a:t> </a:t>
            </a:r>
            <a:r>
              <a:rPr lang="nl-NL" sz="2200" dirty="0">
                <a:latin typeface="Times New Roman" panose="02020603050405020304" pitchFamily="18" charset="0"/>
                <a:cs typeface="Times New Roman" panose="02020603050405020304" pitchFamily="18" charset="0"/>
              </a:rPr>
              <a:t>phát hiện những vướng mắc để đề xuất, kiến nghị điều chỉnh văn bản quy - Luật quy định đặc thù thanh tra, kiểm tra về BVMT (Điều 160), được chi tiết tại các Điều 162, 163, 164 Nghị định số 08/2022/NĐ-CP.</a:t>
            </a:r>
            <a:endParaRPr lang="en-US" sz="2200" dirty="0">
              <a:latin typeface="Times New Roman" panose="02020603050405020304" pitchFamily="18" charset="0"/>
              <a:cs typeface="Times New Roman" panose="02020603050405020304" pitchFamily="18" charset="0"/>
            </a:endParaRPr>
          </a:p>
          <a:p>
            <a:endParaRPr lang="en-US" sz="2200" dirty="0"/>
          </a:p>
        </p:txBody>
      </p:sp>
      <p:sp>
        <p:nvSpPr>
          <p:cNvPr id="4" name="Slide Number Placeholder 3">
            <a:extLst>
              <a:ext uri="{FF2B5EF4-FFF2-40B4-BE49-F238E27FC236}">
                <a16:creationId xmlns:a16="http://schemas.microsoft.com/office/drawing/2014/main" id="{B4D5ABC8-A5F4-421D-98FD-DF505DAED62A}"/>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185769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57DCEB6-E804-4E6A-8391-35FFF97D9FDF}"/>
              </a:ext>
            </a:extLst>
          </p:cNvPr>
          <p:cNvSpPr>
            <a:spLocks noGrp="1"/>
          </p:cNvSpPr>
          <p:nvPr>
            <p:ph type="title"/>
          </p:nvPr>
        </p:nvSpPr>
        <p:spPr/>
        <p:txBody>
          <a:bodyPr/>
          <a:lstStyle/>
          <a:p>
            <a:r>
              <a:rPr lang="en-US" sz="2800" dirty="0" err="1"/>
              <a:t>Thanh</a:t>
            </a:r>
            <a:r>
              <a:rPr lang="en-US" sz="2800" dirty="0"/>
              <a:t> </a:t>
            </a:r>
            <a:r>
              <a:rPr lang="en-US" sz="2800" dirty="0" err="1"/>
              <a:t>tra</a:t>
            </a:r>
            <a:r>
              <a:rPr lang="en-US" sz="2800" dirty="0"/>
              <a:t>, </a:t>
            </a:r>
            <a:r>
              <a:rPr lang="en-US" sz="2800" dirty="0" err="1"/>
              <a:t>kiểm</a:t>
            </a:r>
            <a:r>
              <a:rPr lang="en-US" sz="2800" dirty="0"/>
              <a:t> </a:t>
            </a:r>
            <a:r>
              <a:rPr lang="en-US" sz="2800" dirty="0" err="1"/>
              <a:t>tra</a:t>
            </a:r>
            <a:r>
              <a:rPr lang="en-US" sz="2800" dirty="0"/>
              <a:t> </a:t>
            </a:r>
            <a:r>
              <a:rPr lang="en-US" sz="2800" dirty="0" err="1"/>
              <a:t>về</a:t>
            </a:r>
            <a:r>
              <a:rPr lang="en-US" sz="2800" dirty="0"/>
              <a:t> BVMT</a:t>
            </a:r>
          </a:p>
        </p:txBody>
      </p:sp>
      <p:sp>
        <p:nvSpPr>
          <p:cNvPr id="3" name="Text Placeholder 2">
            <a:extLst>
              <a:ext uri="{FF2B5EF4-FFF2-40B4-BE49-F238E27FC236}">
                <a16:creationId xmlns:a16="http://schemas.microsoft.com/office/drawing/2014/main" id="{B7F10906-DBA3-4B3C-A59A-0C9BEF2D9088}"/>
              </a:ext>
            </a:extLst>
          </p:cNvPr>
          <p:cNvSpPr>
            <a:spLocks noGrp="1"/>
          </p:cNvSpPr>
          <p:nvPr>
            <p:ph type="body" idx="1"/>
          </p:nvPr>
        </p:nvSpPr>
        <p:spPr>
          <a:xfrm>
            <a:off x="190500" y="1767275"/>
            <a:ext cx="8496325" cy="3158700"/>
          </a:xfrm>
        </p:spPr>
        <p:txBody>
          <a:bodyPr/>
          <a:lstStyle/>
          <a:p>
            <a:pPr marL="457200" indent="-342900">
              <a:buFontTx/>
              <a:buChar char="-"/>
            </a:pP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tịch</a:t>
            </a:r>
            <a:r>
              <a:rPr lang="en-US" sz="2200" dirty="0">
                <a:latin typeface="Times New Roman" panose="02020603050405020304" pitchFamily="18" charset="0"/>
                <a:cs typeface="Times New Roman" panose="02020603050405020304" pitchFamily="18" charset="0"/>
              </a:rPr>
              <a:t> UBND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huyện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BVMT </a:t>
            </a:r>
            <a:r>
              <a:rPr lang="en-US" sz="2200" dirty="0" err="1">
                <a:solidFill>
                  <a:srgbClr val="FF0000"/>
                </a:solidFill>
                <a:latin typeface="Times New Roman" panose="02020603050405020304" pitchFamily="18" charset="0"/>
                <a:cs typeface="Times New Roman" panose="02020603050405020304" pitchFamily="18" charset="0"/>
              </a:rPr>
              <a:t>trên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địa</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bàn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tịch</a:t>
            </a:r>
            <a:r>
              <a:rPr lang="en-US" sz="2200" dirty="0">
                <a:latin typeface="Times New Roman" panose="02020603050405020304" pitchFamily="18" charset="0"/>
                <a:cs typeface="Times New Roman" panose="02020603050405020304" pitchFamily="18" charset="0"/>
              </a:rPr>
              <a:t> UBND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BVMT </a:t>
            </a:r>
            <a:r>
              <a:rPr lang="en-US" sz="2200" dirty="0" err="1">
                <a:latin typeface="Times New Roman" panose="02020603050405020304" pitchFamily="18" charset="0"/>
                <a:cs typeface="Times New Roman" panose="02020603050405020304" pitchFamily="18" charset="0"/>
              </a:rPr>
              <a:t>đối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ký</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khoản</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160)</a:t>
            </a:r>
          </a:p>
          <a:p>
            <a:pPr marL="457200" indent="-342900">
              <a:buFontTx/>
              <a:buChar char="-"/>
            </a:pPr>
            <a:endParaRPr lang="en-US" sz="2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8F7CBFF-AEF1-4B38-865B-8BB4DE01017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95380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6593D4C-7C38-4D49-BF04-15F84657D241}"/>
              </a:ext>
            </a:extLst>
          </p:cNvPr>
          <p:cNvSpPr>
            <a:spLocks noGrp="1"/>
          </p:cNvSpPr>
          <p:nvPr>
            <p:ph type="title"/>
          </p:nvPr>
        </p:nvSpPr>
        <p:spPr/>
        <p:txBody>
          <a:bodyPr/>
          <a:lstStyle/>
          <a:p>
            <a:r>
              <a:rPr lang="en-US" sz="2800"/>
              <a:t>Thanh tra, kiểm tra về BVMT</a:t>
            </a:r>
          </a:p>
        </p:txBody>
      </p:sp>
      <p:sp>
        <p:nvSpPr>
          <p:cNvPr id="3" name="Text Placeholder 2">
            <a:extLst>
              <a:ext uri="{FF2B5EF4-FFF2-40B4-BE49-F238E27FC236}">
                <a16:creationId xmlns:a16="http://schemas.microsoft.com/office/drawing/2014/main" id="{40F2AE57-9F66-4CCC-A5EA-C3EF2EFEEAF5}"/>
              </a:ext>
            </a:extLst>
          </p:cNvPr>
          <p:cNvSpPr>
            <a:spLocks noGrp="1"/>
          </p:cNvSpPr>
          <p:nvPr>
            <p:ph type="body" idx="1"/>
          </p:nvPr>
        </p:nvSpPr>
        <p:spPr>
          <a:xfrm>
            <a:off x="298150" y="1559425"/>
            <a:ext cx="8741075" cy="3366550"/>
          </a:xfrm>
        </p:spPr>
        <p:txBody>
          <a:bodyPr/>
          <a:lstStyle/>
          <a:p>
            <a:r>
              <a:rPr lang="en-US" sz="2000" b="1" dirty="0">
                <a:latin typeface="Times New Roman" panose="02020603050405020304" pitchFamily="18" charset="0"/>
                <a:cs typeface="Times New Roman" panose="02020603050405020304" pitchFamily="18" charset="0"/>
              </a:rPr>
              <a:t>Thanh </a:t>
            </a:r>
            <a:r>
              <a:rPr lang="en-US" sz="2000" b="1" dirty="0" err="1">
                <a:latin typeface="Times New Roman" panose="02020603050405020304" pitchFamily="18" charset="0"/>
                <a:cs typeface="Times New Roman" panose="02020603050405020304" pitchFamily="18" charset="0"/>
              </a:rPr>
              <a:t>tra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thường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xuyên</a:t>
            </a:r>
            <a:r>
              <a:rPr lang="en-US" sz="2000" dirty="0">
                <a:latin typeface="Times New Roman" panose="02020603050405020304" pitchFamily="18" charset="0"/>
                <a:cs typeface="Times New Roman" panose="02020603050405020304" pitchFamily="18" charset="0"/>
              </a:rPr>
              <a:t>: </a:t>
            </a:r>
          </a:p>
          <a:p>
            <a:pPr marL="457200" indent="-342900">
              <a:buFontTx/>
              <a:buChar char="-"/>
            </a:pP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mức</a:t>
            </a:r>
            <a:r>
              <a:rPr lang="en-US" sz="2400" dirty="0">
                <a:latin typeface="Times New Roman" panose="02020603050405020304" pitchFamily="18" charset="0"/>
                <a:cs typeface="Times New Roman" panose="02020603050405020304" pitchFamily="18" charset="0"/>
              </a:rPr>
              <a:t> I, </a:t>
            </a:r>
            <a:r>
              <a:rPr lang="en-US" sz="2400" dirty="0" err="1">
                <a:latin typeface="Times New Roman" panose="02020603050405020304" pitchFamily="18" charset="0"/>
                <a:cs typeface="Times New Roman" panose="02020603050405020304" pitchFamily="18" charset="0"/>
              </a:rPr>
              <a:t>Cột</a:t>
            </a:r>
            <a:r>
              <a:rPr lang="en-US" sz="2400"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lục</a:t>
            </a:r>
            <a:r>
              <a:rPr lang="en-US" sz="2400" dirty="0">
                <a:latin typeface="Times New Roman" panose="02020603050405020304" pitchFamily="18" charset="0"/>
                <a:cs typeface="Times New Roman" panose="02020603050405020304" pitchFamily="18" charset="0"/>
              </a:rPr>
              <a:t> II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08/2022/NĐ-CP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hoặc</a:t>
            </a:r>
            <a:r>
              <a:rPr lang="en-US" sz="2400" dirty="0">
                <a:latin typeface="Times New Roman" panose="02020603050405020304" pitchFamily="18" charset="0"/>
                <a:cs typeface="Times New Roman" panose="02020603050405020304" pitchFamily="18" charset="0"/>
              </a:rPr>
              <a:t> vi </a:t>
            </a:r>
            <a:r>
              <a:rPr lang="en-US" sz="2400" dirty="0" err="1">
                <a:latin typeface="Times New Roman" panose="02020603050405020304" pitchFamily="18" charset="0"/>
                <a:cs typeface="Times New Roman" panose="02020603050405020304" pitchFamily="18" charset="0"/>
              </a:rPr>
              <a:t>phạm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lần</a:t>
            </a:r>
            <a:endParaRPr lang="en-US" sz="2400" dirty="0">
              <a:latin typeface="Times New Roman" panose="02020603050405020304" pitchFamily="18" charset="0"/>
              <a:cs typeface="Times New Roman" panose="02020603050405020304" pitchFamily="18" charset="0"/>
            </a:endParaRPr>
          </a:p>
          <a:p>
            <a:pPr marL="457200" indent="-342900">
              <a:buFontTx/>
              <a:buChar char="-"/>
            </a:pP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cấp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a:t>
            </a:r>
            <a:r>
              <a:rPr lang="en-US" sz="2400"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năm</a:t>
            </a:r>
            <a:endParaRPr lang="en-US" sz="2400" dirty="0">
              <a:latin typeface="Times New Roman" panose="02020603050405020304" pitchFamily="18" charset="0"/>
              <a:cs typeface="Times New Roman" panose="02020603050405020304" pitchFamily="18" charset="0"/>
            </a:endParaRPr>
          </a:p>
          <a:p>
            <a:pPr marL="457200" indent="-342900">
              <a:buFontTx/>
              <a:buChar char="-"/>
            </a:pPr>
            <a:endParaRPr lang="en-US" sz="20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88ED6-A8BA-4FE5-B412-F87367A4AAC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2785019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4FD20FF-37F8-4BC3-865B-89788034B1F4}"/>
              </a:ext>
            </a:extLst>
          </p:cNvPr>
          <p:cNvSpPr>
            <a:spLocks noGrp="1"/>
          </p:cNvSpPr>
          <p:nvPr>
            <p:ph type="title"/>
          </p:nvPr>
        </p:nvSpPr>
        <p:spPr/>
        <p:txBody>
          <a:bodyPr/>
          <a:lstStyle/>
          <a:p>
            <a:r>
              <a:rPr lang="en-US" sz="2800"/>
              <a:t>Thanh tra, kiểm tra về BVMT</a:t>
            </a:r>
          </a:p>
        </p:txBody>
      </p:sp>
      <p:sp>
        <p:nvSpPr>
          <p:cNvPr id="3" name="Text Placeholder 2">
            <a:extLst>
              <a:ext uri="{FF2B5EF4-FFF2-40B4-BE49-F238E27FC236}">
                <a16:creationId xmlns:a16="http://schemas.microsoft.com/office/drawing/2014/main" id="{22152F92-0B1C-4818-9F91-B5C8E89D3AB2}"/>
              </a:ext>
            </a:extLst>
          </p:cNvPr>
          <p:cNvSpPr>
            <a:spLocks noGrp="1"/>
          </p:cNvSpPr>
          <p:nvPr>
            <p:ph type="body" idx="1"/>
          </p:nvPr>
        </p:nvSpPr>
        <p:spPr>
          <a:xfrm>
            <a:off x="0" y="1767275"/>
            <a:ext cx="9029700" cy="3158700"/>
          </a:xfrm>
        </p:spPr>
        <p:txBody>
          <a:bodyPr/>
          <a:lstStyle/>
          <a:p>
            <a:r>
              <a:rPr lang="en-US" sz="2100" b="1" dirty="0">
                <a:latin typeface="Times New Roman" panose="02020603050405020304" pitchFamily="18" charset="0"/>
                <a:cs typeface="Times New Roman" panose="02020603050405020304" pitchFamily="18" charset="0"/>
              </a:rPr>
              <a:t>Thanh </a:t>
            </a:r>
            <a:r>
              <a:rPr lang="en-US" sz="2100" b="1" dirty="0" err="1">
                <a:latin typeface="Times New Roman" panose="02020603050405020304" pitchFamily="18" charset="0"/>
                <a:cs typeface="Times New Roman" panose="02020603050405020304" pitchFamily="18" charset="0"/>
              </a:rPr>
              <a:t>tra</a:t>
            </a:r>
            <a:r>
              <a:rPr lang="en-US" sz="2100" b="1" dirty="0">
                <a:latin typeface="Times New Roman" panose="02020603050405020304" pitchFamily="18" charset="0"/>
                <a:cs typeface="Times New Roman" panose="02020603050405020304" pitchFamily="18" charset="0"/>
              </a:rPr>
              <a:t> </a:t>
            </a:r>
            <a:r>
              <a:rPr lang="en-US" sz="2100" b="1" dirty="0" err="1">
                <a:latin typeface="Times New Roman" panose="02020603050405020304" pitchFamily="18" charset="0"/>
                <a:cs typeface="Times New Roman" panose="02020603050405020304" pitchFamily="18" charset="0"/>
              </a:rPr>
              <a:t>đột</a:t>
            </a:r>
            <a:r>
              <a:rPr lang="en-US" sz="2100" b="1" dirty="0">
                <a:latin typeface="Times New Roman" panose="02020603050405020304" pitchFamily="18" charset="0"/>
                <a:cs typeface="Times New Roman" panose="02020603050405020304" pitchFamily="18" charset="0"/>
              </a:rPr>
              <a:t> </a:t>
            </a:r>
            <a:r>
              <a:rPr lang="en-US" sz="2100" b="1" dirty="0" err="1">
                <a:latin typeface="Times New Roman" panose="02020603050405020304" pitchFamily="18" charset="0"/>
                <a:cs typeface="Times New Roman" panose="02020603050405020304" pitchFamily="18" charset="0"/>
              </a:rPr>
              <a:t>xuất</a:t>
            </a:r>
            <a:r>
              <a:rPr lang="en-US" sz="2100" b="1" dirty="0">
                <a:latin typeface="Times New Roman" panose="02020603050405020304" pitchFamily="18" charset="0"/>
                <a:cs typeface="Times New Roman" panose="02020603050405020304" pitchFamily="18" charset="0"/>
              </a:rPr>
              <a:t>: </a:t>
            </a:r>
          </a:p>
          <a:p>
            <a:pPr marL="457200" indent="-342900">
              <a:buFontTx/>
              <a:buChar char="-"/>
            </a:pPr>
            <a:r>
              <a:rPr lang="en-US" sz="2100" dirty="0" err="1">
                <a:latin typeface="Times New Roman" panose="02020603050405020304" pitchFamily="18" charset="0"/>
                <a:cs typeface="Times New Roman" panose="02020603050405020304" pitchFamily="18" charset="0"/>
              </a:rPr>
              <a:t>Chỉ</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áp</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dụng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trong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trường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hợp</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cần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thiết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theo</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quy</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định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tại</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Nghị</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định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số</a:t>
            </a:r>
            <a:r>
              <a:rPr lang="en-US" sz="2100" dirty="0">
                <a:latin typeface="Times New Roman" panose="02020603050405020304" pitchFamily="18" charset="0"/>
                <a:cs typeface="Times New Roman" panose="02020603050405020304" pitchFamily="18" charset="0"/>
              </a:rPr>
              <a:t> 08/2022/NĐ-CP; </a:t>
            </a:r>
            <a:r>
              <a:rPr lang="en-US" sz="2100" dirty="0" err="1">
                <a:latin typeface="Times New Roman" panose="02020603050405020304" pitchFamily="18" charset="0"/>
                <a:cs typeface="Times New Roman" panose="02020603050405020304" pitchFamily="18" charset="0"/>
              </a:rPr>
              <a:t>các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trường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hợp</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không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thuộc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quy</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định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nêu</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trên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thì</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vẫn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thực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hiện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theo</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trình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tự</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thủ</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tục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của</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pháp</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luật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về</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thanh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tra</a:t>
            </a:r>
            <a:endParaRPr lang="en-US" sz="2100" dirty="0">
              <a:latin typeface="Times New Roman" panose="02020603050405020304" pitchFamily="18" charset="0"/>
              <a:cs typeface="Times New Roman" panose="02020603050405020304" pitchFamily="18" charset="0"/>
            </a:endParaRPr>
          </a:p>
          <a:p>
            <a:pPr marL="457200" indent="-342900">
              <a:buFontTx/>
              <a:buChar char="-"/>
            </a:pPr>
            <a:r>
              <a:rPr lang="en-US" sz="2100" dirty="0" err="1">
                <a:latin typeface="Times New Roman" panose="02020603050405020304" pitchFamily="18" charset="0"/>
                <a:cs typeface="Times New Roman" panose="02020603050405020304" pitchFamily="18" charset="0"/>
              </a:rPr>
              <a:t>Người</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có</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thẩm</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quyền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ra</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Quyết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định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thanh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tra</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hoặc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Trưởng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đoàn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thanh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tra</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quyết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định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việc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thanh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tra</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đột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xuất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không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công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bố</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trước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thủ</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tục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công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bố</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Quyết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định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thanh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tra</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được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thực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hiện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sau</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khi</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đã</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tiến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hành</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các</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hoạt</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động</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tại</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hiện</a:t>
            </a:r>
            <a:r>
              <a:rPr lang="en-US" sz="2100" dirty="0">
                <a:latin typeface="Times New Roman" panose="02020603050405020304" pitchFamily="18" charset="0"/>
                <a:cs typeface="Times New Roman" panose="02020603050405020304" pitchFamily="18" charset="0"/>
              </a:rPr>
              <a:t> </a:t>
            </a:r>
            <a:r>
              <a:rPr lang="en-US" sz="2100" dirty="0" err="1">
                <a:latin typeface="Times New Roman" panose="02020603050405020304" pitchFamily="18" charset="0"/>
                <a:cs typeface="Times New Roman" panose="02020603050405020304" pitchFamily="18" charset="0"/>
              </a:rPr>
              <a:t>trường</a:t>
            </a:r>
            <a:r>
              <a:rPr lang="en-US" sz="210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0CBA1519-6B8D-41D3-8F69-82D33906FFC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2608713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E4F0214-01B2-4C2F-B711-3C728939CE12}"/>
              </a:ext>
            </a:extLst>
          </p:cNvPr>
          <p:cNvSpPr>
            <a:spLocks noGrp="1"/>
          </p:cNvSpPr>
          <p:nvPr>
            <p:ph type="title"/>
          </p:nvPr>
        </p:nvSpPr>
        <p:spPr/>
        <p:txBody>
          <a:bodyPr/>
          <a:lstStyle/>
          <a:p>
            <a:r>
              <a:rPr lang="en-US" sz="2800"/>
              <a:t>Thanh tra, kiểm tra về BVMT</a:t>
            </a:r>
          </a:p>
        </p:txBody>
      </p:sp>
      <p:sp>
        <p:nvSpPr>
          <p:cNvPr id="3" name="Text Placeholder 2">
            <a:extLst>
              <a:ext uri="{FF2B5EF4-FFF2-40B4-BE49-F238E27FC236}">
                <a16:creationId xmlns:a16="http://schemas.microsoft.com/office/drawing/2014/main" id="{24A498AE-6383-456B-AC91-A258FCB17025}"/>
              </a:ext>
            </a:extLst>
          </p:cNvPr>
          <p:cNvSpPr>
            <a:spLocks noGrp="1"/>
          </p:cNvSpPr>
          <p:nvPr>
            <p:ph type="body" idx="1"/>
          </p:nvPr>
        </p:nvSpPr>
        <p:spPr>
          <a:xfrm>
            <a:off x="76200" y="1559425"/>
            <a:ext cx="9220200" cy="3366550"/>
          </a:xfrm>
        </p:spPr>
        <p:txBody>
          <a:bodyPr/>
          <a:lstStyle/>
          <a:p>
            <a:r>
              <a:rPr lang="en-US" sz="2300" b="1" dirty="0">
                <a:latin typeface="Times New Roman" panose="02020603050405020304" pitchFamily="18" charset="0"/>
                <a:cs typeface="Times New Roman" panose="02020603050405020304" pitchFamily="18" charset="0"/>
              </a:rPr>
              <a:t>Thanh </a:t>
            </a:r>
            <a:r>
              <a:rPr lang="en-US" sz="2300" b="1" dirty="0" err="1">
                <a:latin typeface="Times New Roman" panose="02020603050405020304" pitchFamily="18" charset="0"/>
                <a:cs typeface="Times New Roman" panose="02020603050405020304" pitchFamily="18" charset="0"/>
              </a:rPr>
              <a:t>tra</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đột</a:t>
            </a:r>
            <a:r>
              <a:rPr lang="en-US" sz="2300" b="1" dirty="0">
                <a:latin typeface="Times New Roman" panose="02020603050405020304" pitchFamily="18" charset="0"/>
                <a:cs typeface="Times New Roman" panose="02020603050405020304" pitchFamily="18" charset="0"/>
              </a:rPr>
              <a:t> </a:t>
            </a:r>
            <a:r>
              <a:rPr lang="en-US" sz="2300" b="1" dirty="0" err="1">
                <a:latin typeface="Times New Roman" panose="02020603050405020304" pitchFamily="18" charset="0"/>
                <a:cs typeface="Times New Roman" panose="02020603050405020304" pitchFamily="18" charset="0"/>
              </a:rPr>
              <a:t>xuất</a:t>
            </a:r>
            <a:r>
              <a:rPr lang="en-US" sz="2300" b="1" dirty="0">
                <a:latin typeface="Times New Roman" panose="02020603050405020304" pitchFamily="18" charset="0"/>
                <a:cs typeface="Times New Roman" panose="02020603050405020304" pitchFamily="18" charset="0"/>
              </a:rPr>
              <a:t>:</a:t>
            </a:r>
          </a:p>
          <a:p>
            <a:pPr marL="457200" indent="-342900">
              <a:buFontTx/>
              <a:buChar char="-"/>
            </a:pP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hạn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quá</a:t>
            </a:r>
            <a:r>
              <a:rPr lang="en-US" sz="2300" dirty="0">
                <a:latin typeface="Times New Roman" panose="02020603050405020304" pitchFamily="18" charset="0"/>
                <a:cs typeface="Times New Roman" panose="02020603050405020304" pitchFamily="18" charset="0"/>
              </a:rPr>
              <a:t> 03 </a:t>
            </a:r>
            <a:r>
              <a:rPr lang="en-US" sz="2300" dirty="0" err="1">
                <a:latin typeface="Times New Roman" panose="02020603050405020304" pitchFamily="18" charset="0"/>
                <a:cs typeface="Times New Roman" panose="02020603050405020304" pitchFamily="18" charset="0"/>
              </a:rPr>
              <a:t>ngày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từ</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ngày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bắt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đầu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tiến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hoạt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đột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xuất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bố</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trước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trưởng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đoàn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bố</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quyết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theo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luật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tượng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cố</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hoặc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vắng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mặt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lý</a:t>
            </a:r>
            <a:r>
              <a:rPr lang="en-US" sz="2300" dirty="0">
                <a:latin typeface="Times New Roman" panose="02020603050405020304" pitchFamily="18" charset="0"/>
                <a:cs typeface="Times New Roman" panose="02020603050405020304" pitchFamily="18" charset="0"/>
              </a:rPr>
              <a:t> do </a:t>
            </a:r>
            <a:r>
              <a:rPr lang="en-US" sz="2300" dirty="0" err="1">
                <a:latin typeface="Times New Roman" panose="02020603050405020304" pitchFamily="18" charset="0"/>
                <a:cs typeface="Times New Roman" panose="02020603050405020304" pitchFamily="18" charset="0"/>
              </a:rPr>
              <a:t>thì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Trưởng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đoàn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cần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phải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thực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đúng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về</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hạn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này</a:t>
            </a:r>
            <a:r>
              <a:rPr lang="en-US" sz="2300" dirty="0">
                <a:latin typeface="Times New Roman" panose="02020603050405020304" pitchFamily="18" charset="0"/>
                <a:cs typeface="Times New Roman" panose="02020603050405020304" pitchFamily="18" charset="0"/>
              </a:rPr>
              <a:t>.</a:t>
            </a:r>
          </a:p>
          <a:p>
            <a:pPr marL="457200" indent="-342900">
              <a:buFontTx/>
              <a:buChar char="-"/>
            </a:pP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được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cung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cấp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thông</a:t>
            </a:r>
            <a:r>
              <a:rPr lang="en-US" sz="2300" dirty="0">
                <a:latin typeface="Times New Roman" panose="02020603050405020304" pitchFamily="18" charset="0"/>
                <a:cs typeface="Times New Roman" panose="02020603050405020304" pitchFamily="18" charset="0"/>
              </a:rPr>
              <a:t> tin </a:t>
            </a:r>
            <a:r>
              <a:rPr lang="en-US" sz="2300" dirty="0" err="1">
                <a:latin typeface="Times New Roman" panose="02020603050405020304" pitchFamily="18" charset="0"/>
                <a:cs typeface="Times New Roman" panose="02020603050405020304" pitchFamily="18" charset="0"/>
              </a:rPr>
              <a:t>cho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đối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tượng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trường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hợp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cố</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lộ</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thông</a:t>
            </a:r>
            <a:r>
              <a:rPr lang="en-US" sz="2300" dirty="0">
                <a:latin typeface="Times New Roman" panose="02020603050405020304" pitchFamily="18" charset="0"/>
                <a:cs typeface="Times New Roman" panose="02020603050405020304" pitchFamily="18" charset="0"/>
              </a:rPr>
              <a:t> tin </a:t>
            </a:r>
            <a:r>
              <a:rPr lang="en-US" sz="2300" dirty="0" err="1">
                <a:latin typeface="Times New Roman" panose="02020603050405020304" pitchFamily="18" charset="0"/>
                <a:cs typeface="Times New Roman" panose="02020603050405020304" pitchFamily="18" charset="0"/>
              </a:rPr>
              <a:t>thì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bị</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lý</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nhiệm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theo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của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pháp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luật</a:t>
            </a:r>
            <a:endParaRPr lang="en-US" sz="23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7723FD8-4756-4CDD-8231-2A7DE5180D1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3879113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2C98E20-1289-4305-87E7-DE62FAB874BD}"/>
              </a:ext>
            </a:extLst>
          </p:cNvPr>
          <p:cNvSpPr>
            <a:spLocks noGrp="1"/>
          </p:cNvSpPr>
          <p:nvPr>
            <p:ph type="title"/>
          </p:nvPr>
        </p:nvSpPr>
        <p:spPr/>
        <p:txBody>
          <a:bodyPr/>
          <a:lstStyle/>
          <a:p>
            <a:r>
              <a:rPr lang="en-US" sz="2800"/>
              <a:t>Thanh tra, kiểm tra về BVMT</a:t>
            </a:r>
          </a:p>
        </p:txBody>
      </p:sp>
      <p:sp>
        <p:nvSpPr>
          <p:cNvPr id="3" name="Text Placeholder 2">
            <a:extLst>
              <a:ext uri="{FF2B5EF4-FFF2-40B4-BE49-F238E27FC236}">
                <a16:creationId xmlns:a16="http://schemas.microsoft.com/office/drawing/2014/main" id="{876C1863-4BAB-4906-8A98-AD121646FAAF}"/>
              </a:ext>
            </a:extLst>
          </p:cNvPr>
          <p:cNvSpPr>
            <a:spLocks noGrp="1"/>
          </p:cNvSpPr>
          <p:nvPr>
            <p:ph type="body" idx="1"/>
          </p:nvPr>
        </p:nvSpPr>
        <p:spPr>
          <a:xfrm>
            <a:off x="-51050" y="1767275"/>
            <a:ext cx="9195050" cy="3158700"/>
          </a:xfrm>
        </p:spPr>
        <p:txBody>
          <a:bodyPr/>
          <a:lstStyle/>
          <a:p>
            <a:r>
              <a:rPr lang="en-US" b="1" dirty="0" err="1">
                <a:latin typeface="Times New Roman" panose="02020603050405020304" pitchFamily="18" charset="0"/>
                <a:cs typeface="Times New Roman" panose="02020603050405020304" pitchFamily="18" charset="0"/>
              </a:rPr>
              <a:t>Kiểm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về</a:t>
            </a:r>
            <a:r>
              <a:rPr lang="en-US" b="1" dirty="0">
                <a:latin typeface="Times New Roman" panose="02020603050405020304" pitchFamily="18" charset="0"/>
                <a:cs typeface="Times New Roman" panose="02020603050405020304" pitchFamily="18" charset="0"/>
              </a:rPr>
              <a:t> BVMT:</a:t>
            </a:r>
          </a:p>
          <a:p>
            <a:pPr marL="457200" indent="-342900">
              <a:buFontTx/>
              <a:buChar char="-"/>
            </a:pP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tiến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hành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ngay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xử</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lý</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vụ</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việc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theo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yêu</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cầu</a:t>
            </a:r>
            <a:r>
              <a:rPr lang="en-US" sz="2300" dirty="0">
                <a:latin typeface="Times New Roman" panose="02020603050405020304" pitchFamily="18" charset="0"/>
                <a:cs typeface="Times New Roman" panose="02020603050405020304" pitchFamily="18" charset="0"/>
              </a:rPr>
              <a:t> QLNN, </a:t>
            </a:r>
            <a:r>
              <a:rPr lang="en-US" sz="2300" dirty="0" err="1">
                <a:latin typeface="Times New Roman" panose="02020603050405020304" pitchFamily="18" charset="0"/>
                <a:cs typeface="Times New Roman" panose="02020603050405020304" pitchFamily="18" charset="0"/>
              </a:rPr>
              <a:t>trình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tự</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thủ</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tục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sẽ</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đơn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giản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hơn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thể</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mời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thêm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chuyên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gia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nhà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khoa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học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đại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diện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các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chính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quyền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địa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phương</a:t>
            </a:r>
            <a:r>
              <a:rPr lang="en-US" sz="2300" dirty="0">
                <a:latin typeface="Times New Roman" panose="02020603050405020304" pitchFamily="18" charset="0"/>
                <a:cs typeface="Times New Roman" panose="02020603050405020304" pitchFamily="18" charset="0"/>
              </a:rPr>
              <a:t>.</a:t>
            </a:r>
          </a:p>
          <a:p>
            <a:pPr marL="457200" indent="-342900">
              <a:buFontTx/>
              <a:buChar char="-"/>
            </a:pPr>
            <a:r>
              <a:rPr lang="en-US" sz="2300" dirty="0" err="1">
                <a:latin typeface="Times New Roman" panose="02020603050405020304" pitchFamily="18" charset="0"/>
                <a:cs typeface="Times New Roman" panose="02020603050405020304" pitchFamily="18" charset="0"/>
              </a:rPr>
              <a:t>Việc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phê</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duyệt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được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lồng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ghép</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trong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trình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xây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dựng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phê</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duyệt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và</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không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chồng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chéo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với</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nào</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chức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năng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phê</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duyệt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thanh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thì</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cơ</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quan</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đó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có</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chức</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năng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phê</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duyệt</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kế</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hoạch</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kiểm</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tra</a:t>
            </a:r>
            <a:r>
              <a:rPr lang="en-US" sz="230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C9E79781-ADD4-4637-9411-8393BA780D46}"/>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536492108"/>
      </p:ext>
    </p:extLst>
  </p:cSld>
  <p:clrMapOvr>
    <a:masterClrMapping/>
  </p:clrMapOvr>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309AAD"/>
      </a:accent3>
      <a:accent4>
        <a:srgbClr val="165751"/>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2516</Words>
  <Application>Microsoft Office PowerPoint</Application>
  <PresentationFormat>On-screen Show (16:9)</PresentationFormat>
  <Paragraphs>137</Paragraphs>
  <Slides>30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Nixie One</vt:lpstr>
      <vt:lpstr>Times New Roman</vt:lpstr>
      <vt:lpstr>Roboto Slab</vt:lpstr>
      <vt:lpstr>Warwick template</vt:lpstr>
      <vt:lpstr>MỘT SỐ ĐIỂM MỚI VỀ  THANH TRA, KIỂM TRA VÀ XỬ LÝ VI PHẠM HÀNH CHÍNH THEO QUY ĐỊNH CỦA LUẬT BẢO VỆ MÔI TRƯỜNG 2020, Nghị định số 118/2021/NĐ-CP của Chính phủ </vt:lpstr>
      <vt:lpstr>NỘI DUNG </vt:lpstr>
      <vt:lpstr>PowerPoint Presentation</vt:lpstr>
      <vt:lpstr>Thanh tra, kiểm tra về BVMT</vt:lpstr>
      <vt:lpstr>Thanh tra, kiểm tra về BVMT</vt:lpstr>
      <vt:lpstr>Thanh tra, kiểm tra về BVMT</vt:lpstr>
      <vt:lpstr>Thanh tra, kiểm tra về BVMT</vt:lpstr>
      <vt:lpstr>Thanh tra, kiểm tra về BVMT</vt:lpstr>
      <vt:lpstr>Thanh tra, kiểm tra về BVMT</vt:lpstr>
      <vt:lpstr>Thanh tra, kiểm tra về BVMT</vt:lpstr>
      <vt:lpstr>Thanh tra, kiểm tra về BVMT</vt:lpstr>
      <vt:lpstr>Thanh tra, kiểm tra về BVMT</vt:lpstr>
      <vt:lpstr>Thanh tra, kiểm tra về BVMT</vt:lpstr>
      <vt:lpstr>Thanh tra, kiểm tra về BVMT</vt:lpstr>
      <vt:lpstr>PowerPoint Presentation</vt:lpstr>
      <vt:lpstr> CHUẨN BỊ KIỂM TRA</vt:lpstr>
      <vt:lpstr>  KIỂM TRA HỒ SƠ</vt:lpstr>
      <vt:lpstr>  KIỂM TRA HỒ SƠ</vt:lpstr>
      <vt:lpstr>  KIỂM TRA THỰC ĐỊA</vt:lpstr>
      <vt:lpstr>  KIỂM TRA THỰC ĐỊA</vt:lpstr>
      <vt:lpstr>PowerPoint Presentation</vt:lpstr>
      <vt:lpstr>LẬP BIÊN BẢN VPHC</vt:lpstr>
      <vt:lpstr>LẬP BIÊN BẢN VPHC</vt:lpstr>
      <vt:lpstr>LẬP BIÊN BẢN VPHC</vt:lpstr>
      <vt:lpstr>LẬP BIÊN BẢN VPHC</vt:lpstr>
      <vt:lpstr>LẬP BIÊN BẢN VI PHẠM HÀNH CHÍNH</vt:lpstr>
      <vt:lpstr>XỬ LÝ VPHC</vt:lpstr>
      <vt:lpstr>THẨM QUYỀN CỦA CHỦ TỊCH UBND XÃ (đối với cá nhân)</vt:lpstr>
      <vt:lpstr>THẨM QUYỀN CỦA CHỦ TỊCH UBND HUYỆN (đối với cá nhân)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MỘT SỐ ĐIỂM MỚI VỀ  BỒI THƯỜNG THIỆT HẠI  THEO QUY ĐỊNH CỦA CHẾ ĐỊNH LUẬT BẢO VỆ MÔI TRƯỜNG 2020</dc:title>
  <dc:creator>Admin</dc:creator>
  <cp:lastModifiedBy>Admin</cp:lastModifiedBy>
  <cp:revision>49</cp:revision>
  <dcterms:modified xsi:type="dcterms:W3CDTF">2022-09-20T01:27:53Z</dcterms:modified>
</cp:coreProperties>
</file>